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notesMasterIdLst>
    <p:notesMasterId r:id="rId28"/>
  </p:notesMasterIdLst>
  <p:sldIdLst>
    <p:sldId id="337" r:id="rId2"/>
    <p:sldId id="310" r:id="rId3"/>
    <p:sldId id="336" r:id="rId4"/>
    <p:sldId id="332" r:id="rId5"/>
    <p:sldId id="343" r:id="rId6"/>
    <p:sldId id="345" r:id="rId7"/>
    <p:sldId id="347" r:id="rId8"/>
    <p:sldId id="348" r:id="rId9"/>
    <p:sldId id="349" r:id="rId10"/>
    <p:sldId id="350" r:id="rId11"/>
    <p:sldId id="352" r:id="rId12"/>
    <p:sldId id="351" r:id="rId13"/>
    <p:sldId id="354" r:id="rId14"/>
    <p:sldId id="353" r:id="rId15"/>
    <p:sldId id="355" r:id="rId16"/>
    <p:sldId id="356" r:id="rId17"/>
    <p:sldId id="358" r:id="rId18"/>
    <p:sldId id="357" r:id="rId19"/>
    <p:sldId id="363" r:id="rId20"/>
    <p:sldId id="362" r:id="rId21"/>
    <p:sldId id="364" r:id="rId22"/>
    <p:sldId id="365" r:id="rId23"/>
    <p:sldId id="359" r:id="rId24"/>
    <p:sldId id="361" r:id="rId25"/>
    <p:sldId id="360" r:id="rId26"/>
    <p:sldId id="34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6969"/>
    <a:srgbClr val="64D1B8"/>
    <a:srgbClr val="F1DB83"/>
    <a:srgbClr val="FFFDF1"/>
    <a:srgbClr val="AA2187"/>
    <a:srgbClr val="F3F0F1"/>
    <a:srgbClr val="D50317"/>
    <a:srgbClr val="778360"/>
    <a:srgbClr val="5C8608"/>
    <a:srgbClr val="FF81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072" autoAdjust="0"/>
  </p:normalViewPr>
  <p:slideViewPr>
    <p:cSldViewPr snapToGrid="0">
      <p:cViewPr varScale="1">
        <p:scale>
          <a:sx n="77" d="100"/>
          <a:sy n="77" d="100"/>
        </p:scale>
        <p:origin x="91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1495A1-FC4B-4943-A3E4-B9AE05938C94}" type="datetimeFigureOut">
              <a:rPr lang="en-AU" smtClean="0"/>
              <a:t>25/07/2024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BCE355-FF94-49DF-AE23-D71E2B6744E9}" type="slidenum">
              <a:rPr lang="en-AU" smtClean="0"/>
              <a:t>‹#›</a:t>
            </a:fld>
            <a:endParaRPr lang="en-AU"/>
          </a:p>
        </p:txBody>
      </p:sp>
    </p:spTree>
    <p:extLst>
      <p:ext uri="{BB962C8B-B14F-4D97-AF65-F5344CB8AC3E}">
        <p14:creationId xmlns:p14="http://schemas.microsoft.com/office/powerpoint/2010/main" val="3381964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7/25/2024</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72936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7/25/2024</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62772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7/25/2024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279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7/25/2024</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340666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7/25/2024</a:t>
            </a:fld>
            <a:endParaRPr lang="en-US" dirty="0"/>
          </a:p>
        </p:txBody>
      </p:sp>
    </p:spTree>
    <p:extLst>
      <p:ext uri="{BB962C8B-B14F-4D97-AF65-F5344CB8AC3E}">
        <p14:creationId xmlns:p14="http://schemas.microsoft.com/office/powerpoint/2010/main" val="1388209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7/25/2024</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75768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7/25/2024</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7256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7/25/2024</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856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7/25/2024</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800598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7/25/2024</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06382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7/25/2024</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567251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7/25/2024</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05008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41" r:id="rId5"/>
    <p:sldLayoutId id="2147483746" r:id="rId6"/>
    <p:sldLayoutId id="2147483742" r:id="rId7"/>
    <p:sldLayoutId id="2147483743" r:id="rId8"/>
    <p:sldLayoutId id="2147483744" r:id="rId9"/>
    <p:sldLayoutId id="2147483745" r:id="rId10"/>
    <p:sldLayoutId id="2147483747"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vrogue.co/post/meiosis-gif-gifs-tenor" TargetMode="External"/><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phy.com/explore/genetic" TargetMode="External"/><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ebquestcreator2.com/majwq/ver/ver/59416" TargetMode="External"/><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phy.com/explore/genetic" TargetMode="External"/><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Subtitle 2">
            <a:extLst>
              <a:ext uri="{FF2B5EF4-FFF2-40B4-BE49-F238E27FC236}">
                <a16:creationId xmlns:a16="http://schemas.microsoft.com/office/drawing/2014/main" id="{4334C33D-25F9-8F62-60E7-6A5CA5C3D66B}"/>
              </a:ext>
            </a:extLst>
          </p:cNvPr>
          <p:cNvSpPr>
            <a:spLocks noGrp="1"/>
          </p:cNvSpPr>
          <p:nvPr>
            <p:ph type="subTitle" idx="1"/>
          </p:nvPr>
        </p:nvSpPr>
        <p:spPr>
          <a:xfrm>
            <a:off x="6095999" y="4083114"/>
            <a:ext cx="5945109" cy="1698562"/>
          </a:xfrm>
        </p:spPr>
        <p:txBody>
          <a:bodyPr anchor="t">
            <a:normAutofit fontScale="77500" lnSpcReduction="20000"/>
          </a:bodyPr>
          <a:lstStyle/>
          <a:p>
            <a:pPr>
              <a:lnSpc>
                <a:spcPct val="120000"/>
              </a:lnSpc>
            </a:pPr>
            <a:r>
              <a:rPr lang="en-AU" sz="4600" b="1" dirty="0">
                <a:latin typeface="+mj-lt"/>
              </a:rPr>
              <a:t>Meiosis and Genetic Diversity</a:t>
            </a:r>
          </a:p>
          <a:p>
            <a:pPr>
              <a:lnSpc>
                <a:spcPct val="120000"/>
              </a:lnSpc>
            </a:pPr>
            <a:r>
              <a:rPr lang="en-AU" sz="2200" dirty="0"/>
              <a:t>AEHBY Human Biology</a:t>
            </a:r>
          </a:p>
        </p:txBody>
      </p:sp>
      <p:sp>
        <p:nvSpPr>
          <p:cNvPr id="36" name="Freeform: Shape 35">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4"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Shape 37">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0" name="Picture 29">
            <a:extLst>
              <a:ext uri="{FF2B5EF4-FFF2-40B4-BE49-F238E27FC236}">
                <a16:creationId xmlns:a16="http://schemas.microsoft.com/office/drawing/2014/main" id="{029E1C61-CA28-16F5-8210-8E581AB23AC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9410" r="29410"/>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40" name="Freeform: Shape 39">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64653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BED7777-C39D-A2D7-5077-8CBE2EB11AFB}"/>
              </a:ext>
            </a:extLst>
          </p:cNvPr>
          <p:cNvPicPr>
            <a:picLocks noGrp="1" noChangeAspect="1"/>
          </p:cNvPicPr>
          <p:nvPr>
            <p:ph idx="1"/>
          </p:nvPr>
        </p:nvPicPr>
        <p:blipFill rotWithShape="1">
          <a:blip r:embed="rId2"/>
          <a:srcRect l="-1264" t="12749" r="63258" b="9126"/>
          <a:stretch/>
        </p:blipFill>
        <p:spPr>
          <a:xfrm>
            <a:off x="-1" y="0"/>
            <a:ext cx="4633646" cy="6858000"/>
          </a:xfrm>
          <a:prstGeom prst="rect">
            <a:avLst/>
          </a:prstGeom>
        </p:spPr>
      </p:pic>
      <p:sp>
        <p:nvSpPr>
          <p:cNvPr id="5" name="Rectangle 4">
            <a:extLst>
              <a:ext uri="{FF2B5EF4-FFF2-40B4-BE49-F238E27FC236}">
                <a16:creationId xmlns:a16="http://schemas.microsoft.com/office/drawing/2014/main" id="{4A6F7DCE-CDEC-E44E-CEBD-5F5E02C1D78B}"/>
              </a:ext>
            </a:extLst>
          </p:cNvPr>
          <p:cNvSpPr/>
          <p:nvPr/>
        </p:nvSpPr>
        <p:spPr>
          <a:xfrm>
            <a:off x="3791164" y="3308279"/>
            <a:ext cx="842481" cy="297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642583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BED7777-C39D-A2D7-5077-8CBE2EB11AFB}"/>
              </a:ext>
            </a:extLst>
          </p:cNvPr>
          <p:cNvPicPr>
            <a:picLocks noGrp="1" noChangeAspect="1"/>
          </p:cNvPicPr>
          <p:nvPr>
            <p:ph idx="1"/>
          </p:nvPr>
        </p:nvPicPr>
        <p:blipFill rotWithShape="1">
          <a:blip r:embed="rId2"/>
          <a:srcRect l="3202" t="15792" r="38314" b="8190"/>
          <a:stretch/>
        </p:blipFill>
        <p:spPr>
          <a:xfrm>
            <a:off x="390417" y="184934"/>
            <a:ext cx="7130265" cy="6673065"/>
          </a:xfrm>
          <a:prstGeom prst="rect">
            <a:avLst/>
          </a:prstGeom>
        </p:spPr>
      </p:pic>
    </p:spTree>
    <p:extLst>
      <p:ext uri="{BB962C8B-B14F-4D97-AF65-F5344CB8AC3E}">
        <p14:creationId xmlns:p14="http://schemas.microsoft.com/office/powerpoint/2010/main" val="3957334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BED7777-C39D-A2D7-5077-8CBE2EB11AFB}"/>
              </a:ext>
            </a:extLst>
          </p:cNvPr>
          <p:cNvPicPr>
            <a:picLocks noGrp="1" noChangeAspect="1"/>
          </p:cNvPicPr>
          <p:nvPr>
            <p:ph idx="1"/>
          </p:nvPr>
        </p:nvPicPr>
        <p:blipFill>
          <a:blip r:embed="rId2"/>
          <a:srcRect t="13685" b="8190"/>
          <a:stretch/>
        </p:blipFill>
        <p:spPr>
          <a:xfrm>
            <a:off x="-1" y="10"/>
            <a:ext cx="12192000" cy="6857990"/>
          </a:xfrm>
          <a:prstGeom prst="rect">
            <a:avLst/>
          </a:prstGeom>
        </p:spPr>
      </p:pic>
      <p:sp>
        <p:nvSpPr>
          <p:cNvPr id="2" name="TextBox 1">
            <a:extLst>
              <a:ext uri="{FF2B5EF4-FFF2-40B4-BE49-F238E27FC236}">
                <a16:creationId xmlns:a16="http://schemas.microsoft.com/office/drawing/2014/main" id="{5A06970F-A07F-D0D1-88A3-854EA07412FB}"/>
              </a:ext>
            </a:extLst>
          </p:cNvPr>
          <p:cNvSpPr txBox="1"/>
          <p:nvPr/>
        </p:nvSpPr>
        <p:spPr>
          <a:xfrm>
            <a:off x="9099082" y="663538"/>
            <a:ext cx="2955532" cy="523220"/>
          </a:xfrm>
          <a:prstGeom prst="rect">
            <a:avLst/>
          </a:prstGeom>
          <a:solidFill>
            <a:schemeClr val="bg1"/>
          </a:solidFill>
        </p:spPr>
        <p:txBody>
          <a:bodyPr wrap="square" rtlCol="0">
            <a:spAutoFit/>
          </a:bodyPr>
          <a:lstStyle/>
          <a:p>
            <a:r>
              <a:rPr lang="en-AU" sz="2800" dirty="0">
                <a:solidFill>
                  <a:srgbClr val="696969"/>
                </a:solidFill>
                <a:latin typeface="Arial Narrow" panose="020B0606020202030204" pitchFamily="34" charset="0"/>
              </a:rPr>
              <a:t>Tetrad</a:t>
            </a:r>
          </a:p>
        </p:txBody>
      </p:sp>
      <p:sp>
        <p:nvSpPr>
          <p:cNvPr id="5" name="Rectangle 4">
            <a:extLst>
              <a:ext uri="{FF2B5EF4-FFF2-40B4-BE49-F238E27FC236}">
                <a16:creationId xmlns:a16="http://schemas.microsoft.com/office/drawing/2014/main" id="{324F4AD9-5B0F-A7ED-C3DF-7FBC10EABEC1}"/>
              </a:ext>
            </a:extLst>
          </p:cNvPr>
          <p:cNvSpPr/>
          <p:nvPr/>
        </p:nvSpPr>
        <p:spPr>
          <a:xfrm>
            <a:off x="8826290" y="210428"/>
            <a:ext cx="3090939" cy="52322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BA75E1D1-ABF8-71F5-A2D2-EA6DF0A165F8}"/>
              </a:ext>
            </a:extLst>
          </p:cNvPr>
          <p:cNvPicPr>
            <a:picLocks noChangeAspect="1"/>
          </p:cNvPicPr>
          <p:nvPr/>
        </p:nvPicPr>
        <p:blipFill rotWithShape="1">
          <a:blip r:embed="rId3"/>
          <a:srcRect l="74803" t="1823" r="4846" b="84095"/>
          <a:stretch/>
        </p:blipFill>
        <p:spPr>
          <a:xfrm>
            <a:off x="9271633" y="5800044"/>
            <a:ext cx="2481210" cy="965771"/>
          </a:xfrm>
          <a:prstGeom prst="rect">
            <a:avLst/>
          </a:prstGeom>
        </p:spPr>
      </p:pic>
      <p:pic>
        <p:nvPicPr>
          <p:cNvPr id="7" name="Picture 6">
            <a:extLst>
              <a:ext uri="{FF2B5EF4-FFF2-40B4-BE49-F238E27FC236}">
                <a16:creationId xmlns:a16="http://schemas.microsoft.com/office/drawing/2014/main" id="{58773548-5FD2-43CB-C8F8-D42B5BCA63A9}"/>
              </a:ext>
            </a:extLst>
          </p:cNvPr>
          <p:cNvPicPr>
            <a:picLocks noChangeAspect="1"/>
          </p:cNvPicPr>
          <p:nvPr/>
        </p:nvPicPr>
        <p:blipFill rotWithShape="1">
          <a:blip r:embed="rId3"/>
          <a:srcRect l="75352" t="15156" r="2654" b="77214"/>
          <a:stretch/>
        </p:blipFill>
        <p:spPr>
          <a:xfrm rot="10800000">
            <a:off x="8826290" y="5276823"/>
            <a:ext cx="2681555" cy="523220"/>
          </a:xfrm>
          <a:prstGeom prst="rect">
            <a:avLst/>
          </a:prstGeom>
        </p:spPr>
      </p:pic>
      <p:pic>
        <p:nvPicPr>
          <p:cNvPr id="8" name="Picture 7">
            <a:extLst>
              <a:ext uri="{FF2B5EF4-FFF2-40B4-BE49-F238E27FC236}">
                <a16:creationId xmlns:a16="http://schemas.microsoft.com/office/drawing/2014/main" id="{1ED2091F-BA98-CFA8-4A43-0D89B97A2E45}"/>
              </a:ext>
            </a:extLst>
          </p:cNvPr>
          <p:cNvPicPr>
            <a:picLocks noChangeAspect="1"/>
          </p:cNvPicPr>
          <p:nvPr/>
        </p:nvPicPr>
        <p:blipFill rotWithShape="1">
          <a:blip r:embed="rId4"/>
          <a:srcRect b="53280"/>
          <a:stretch/>
        </p:blipFill>
        <p:spPr>
          <a:xfrm>
            <a:off x="8661903" y="1186758"/>
            <a:ext cx="3090940" cy="353792"/>
          </a:xfrm>
          <a:prstGeom prst="rect">
            <a:avLst/>
          </a:prstGeom>
        </p:spPr>
      </p:pic>
    </p:spTree>
    <p:extLst>
      <p:ext uri="{BB962C8B-B14F-4D97-AF65-F5344CB8AC3E}">
        <p14:creationId xmlns:p14="http://schemas.microsoft.com/office/powerpoint/2010/main" val="3599441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85569-C6ED-81EB-1477-9B460AC582B0}"/>
              </a:ext>
            </a:extLst>
          </p:cNvPr>
          <p:cNvSpPr>
            <a:spLocks noGrp="1"/>
          </p:cNvSpPr>
          <p:nvPr>
            <p:ph type="title"/>
          </p:nvPr>
        </p:nvSpPr>
        <p:spPr/>
        <p:txBody>
          <a:bodyPr/>
          <a:lstStyle/>
          <a:p>
            <a:endParaRPr lang="en-AU" dirty="0"/>
          </a:p>
        </p:txBody>
      </p:sp>
      <p:graphicFrame>
        <p:nvGraphicFramePr>
          <p:cNvPr id="4" name="Table 4">
            <a:extLst>
              <a:ext uri="{FF2B5EF4-FFF2-40B4-BE49-F238E27FC236}">
                <a16:creationId xmlns:a16="http://schemas.microsoft.com/office/drawing/2014/main" id="{B53EE0DD-915B-A94B-0A8E-408E6D95A645}"/>
              </a:ext>
            </a:extLst>
          </p:cNvPr>
          <p:cNvGraphicFramePr>
            <a:graphicFrameLocks noGrp="1"/>
          </p:cNvGraphicFramePr>
          <p:nvPr>
            <p:ph idx="1"/>
            <p:extLst>
              <p:ext uri="{D42A27DB-BD31-4B8C-83A1-F6EECF244321}">
                <p14:modId xmlns:p14="http://schemas.microsoft.com/office/powerpoint/2010/main" val="585220147"/>
              </p:ext>
            </p:extLst>
          </p:nvPr>
        </p:nvGraphicFramePr>
        <p:xfrm>
          <a:off x="164387" y="53718"/>
          <a:ext cx="11918022" cy="6841665"/>
        </p:xfrm>
        <a:graphic>
          <a:graphicData uri="http://schemas.openxmlformats.org/drawingml/2006/table">
            <a:tbl>
              <a:tblPr firstRow="1" bandRow="1">
                <a:tableStyleId>{16D9F66E-5EB9-4882-86FB-DCBF35E3C3E4}</a:tableStyleId>
              </a:tblPr>
              <a:tblGrid>
                <a:gridCol w="4623370">
                  <a:extLst>
                    <a:ext uri="{9D8B030D-6E8A-4147-A177-3AD203B41FA5}">
                      <a16:colId xmlns:a16="http://schemas.microsoft.com/office/drawing/2014/main" val="2526329863"/>
                    </a:ext>
                  </a:extLst>
                </a:gridCol>
                <a:gridCol w="7294652">
                  <a:extLst>
                    <a:ext uri="{9D8B030D-6E8A-4147-A177-3AD203B41FA5}">
                      <a16:colId xmlns:a16="http://schemas.microsoft.com/office/drawing/2014/main" val="2768068278"/>
                    </a:ext>
                  </a:extLst>
                </a:gridCol>
              </a:tblGrid>
              <a:tr h="793794">
                <a:tc>
                  <a:txBody>
                    <a:bodyPr/>
                    <a:lstStyle/>
                    <a:p>
                      <a:endParaRPr lang="en-AU" sz="2800" b="0" dirty="0"/>
                    </a:p>
                  </a:txBody>
                  <a:tcPr/>
                </a:tc>
                <a:tc>
                  <a:txBody>
                    <a:bodyPr/>
                    <a:lstStyle/>
                    <a:p>
                      <a:r>
                        <a:rPr lang="en-AU" sz="2300" b="0" dirty="0"/>
                        <a:t>pairs of chromosomes containing genes for the same characteristics</a:t>
                      </a:r>
                    </a:p>
                  </a:txBody>
                  <a:tcPr/>
                </a:tc>
                <a:extLst>
                  <a:ext uri="{0D108BD9-81ED-4DB2-BD59-A6C34878D82A}">
                    <a16:rowId xmlns:a16="http://schemas.microsoft.com/office/drawing/2014/main" val="1268406904"/>
                  </a:ext>
                </a:extLst>
              </a:tr>
              <a:tr h="958003">
                <a:tc>
                  <a:txBody>
                    <a:bodyPr/>
                    <a:lstStyle/>
                    <a:p>
                      <a:endParaRPr lang="en-AU" sz="2800" b="0" dirty="0"/>
                    </a:p>
                  </a:txBody>
                  <a:tcPr/>
                </a:tc>
                <a:tc>
                  <a:txBody>
                    <a:bodyPr/>
                    <a:lstStyle/>
                    <a:p>
                      <a:r>
                        <a:rPr lang="en-AU" sz="2300" b="0" dirty="0"/>
                        <a:t>identical chromatids formed by replication of the chromosome during S phase of the cell cycle</a:t>
                      </a:r>
                    </a:p>
                  </a:txBody>
                  <a:tcPr/>
                </a:tc>
                <a:extLst>
                  <a:ext uri="{0D108BD9-81ED-4DB2-BD59-A6C34878D82A}">
                    <a16:rowId xmlns:a16="http://schemas.microsoft.com/office/drawing/2014/main" val="4213922087"/>
                  </a:ext>
                </a:extLst>
              </a:tr>
              <a:tr h="755097">
                <a:tc>
                  <a:txBody>
                    <a:bodyPr/>
                    <a:lstStyle/>
                    <a:p>
                      <a:endParaRPr lang="en-AU" sz="2800" b="0" dirty="0"/>
                    </a:p>
                  </a:txBody>
                  <a:tcPr/>
                </a:tc>
                <a:tc>
                  <a:txBody>
                    <a:bodyPr/>
                    <a:lstStyle/>
                    <a:p>
                      <a:r>
                        <a:rPr lang="en-AU" sz="2300" b="0" dirty="0"/>
                        <a:t>chromatids with the same genes but different alleles</a:t>
                      </a:r>
                    </a:p>
                  </a:txBody>
                  <a:tcPr/>
                </a:tc>
                <a:extLst>
                  <a:ext uri="{0D108BD9-81ED-4DB2-BD59-A6C34878D82A}">
                    <a16:rowId xmlns:a16="http://schemas.microsoft.com/office/drawing/2014/main" val="2706206598"/>
                  </a:ext>
                </a:extLst>
              </a:tr>
              <a:tr h="793794">
                <a:tc>
                  <a:txBody>
                    <a:bodyPr/>
                    <a:lstStyle/>
                    <a:p>
                      <a:endParaRPr lang="en-AU" sz="2800" b="0" dirty="0"/>
                    </a:p>
                  </a:txBody>
                  <a:tcPr/>
                </a:tc>
                <a:tc>
                  <a:txBody>
                    <a:bodyPr/>
                    <a:lstStyle/>
                    <a:p>
                      <a:r>
                        <a:rPr lang="en-AU" sz="2300" b="0" dirty="0"/>
                        <a:t>a pair of homologous chromosomes</a:t>
                      </a:r>
                    </a:p>
                  </a:txBody>
                  <a:tcPr/>
                </a:tc>
                <a:extLst>
                  <a:ext uri="{0D108BD9-81ED-4DB2-BD59-A6C34878D82A}">
                    <a16:rowId xmlns:a16="http://schemas.microsoft.com/office/drawing/2014/main" val="1023689682"/>
                  </a:ext>
                </a:extLst>
              </a:tr>
              <a:tr h="793794">
                <a:tc>
                  <a:txBody>
                    <a:bodyPr/>
                    <a:lstStyle/>
                    <a:p>
                      <a:endParaRPr lang="en-AU" sz="2800" b="0" dirty="0"/>
                    </a:p>
                  </a:txBody>
                  <a:tcPr/>
                </a:tc>
                <a:tc>
                  <a:txBody>
                    <a:bodyPr/>
                    <a:lstStyle/>
                    <a:p>
                      <a:r>
                        <a:rPr lang="en-AU" sz="2300" b="0" dirty="0"/>
                        <a:t>a set of four chromatids</a:t>
                      </a:r>
                    </a:p>
                  </a:txBody>
                  <a:tcPr/>
                </a:tc>
                <a:extLst>
                  <a:ext uri="{0D108BD9-81ED-4DB2-BD59-A6C34878D82A}">
                    <a16:rowId xmlns:a16="http://schemas.microsoft.com/office/drawing/2014/main" val="949412273"/>
                  </a:ext>
                </a:extLst>
              </a:tr>
              <a:tr h="958003">
                <a:tc>
                  <a:txBody>
                    <a:bodyPr/>
                    <a:lstStyle/>
                    <a:p>
                      <a:endParaRPr lang="en-AU" sz="2800" b="0" dirty="0"/>
                    </a:p>
                  </a:txBody>
                  <a:tcPr/>
                </a:tc>
                <a:tc>
                  <a:txBody>
                    <a:bodyPr/>
                    <a:lstStyle/>
                    <a:p>
                      <a:r>
                        <a:rPr lang="en-AU" sz="2300" b="0" dirty="0"/>
                        <a:t>point of contact between chromatids within a homologous pair (site of crossing over)</a:t>
                      </a:r>
                    </a:p>
                  </a:txBody>
                  <a:tcPr/>
                </a:tc>
                <a:extLst>
                  <a:ext uri="{0D108BD9-81ED-4DB2-BD59-A6C34878D82A}">
                    <a16:rowId xmlns:a16="http://schemas.microsoft.com/office/drawing/2014/main" val="3660449880"/>
                  </a:ext>
                </a:extLst>
              </a:tr>
              <a:tr h="958003">
                <a:tc>
                  <a:txBody>
                    <a:bodyPr/>
                    <a:lstStyle/>
                    <a:p>
                      <a:endParaRPr lang="en-AU" sz="2800" b="0" dirty="0"/>
                    </a:p>
                  </a:txBody>
                  <a:tcPr/>
                </a:tc>
                <a:tc>
                  <a:txBody>
                    <a:bodyPr/>
                    <a:lstStyle/>
                    <a:p>
                      <a:r>
                        <a:rPr lang="en-AU" sz="2300" b="0" dirty="0"/>
                        <a:t>multiple points of contact between chromatids within a homologous pair (pleural of chiasma)</a:t>
                      </a:r>
                    </a:p>
                  </a:txBody>
                  <a:tcPr/>
                </a:tc>
                <a:extLst>
                  <a:ext uri="{0D108BD9-81ED-4DB2-BD59-A6C34878D82A}">
                    <a16:rowId xmlns:a16="http://schemas.microsoft.com/office/drawing/2014/main" val="3127850618"/>
                  </a:ext>
                </a:extLst>
              </a:tr>
              <a:tr h="793794">
                <a:tc>
                  <a:txBody>
                    <a:bodyPr/>
                    <a:lstStyle/>
                    <a:p>
                      <a:endParaRPr lang="en-AU" sz="2800" b="0" dirty="0"/>
                    </a:p>
                  </a:txBody>
                  <a:tcPr/>
                </a:tc>
                <a:tc>
                  <a:txBody>
                    <a:bodyPr/>
                    <a:lstStyle/>
                    <a:p>
                      <a:r>
                        <a:rPr lang="en-AU" sz="2300" b="0" dirty="0"/>
                        <a:t>chromatids which have exchanged genetic material to form a unique chromatid</a:t>
                      </a:r>
                    </a:p>
                  </a:txBody>
                  <a:tcPr/>
                </a:tc>
                <a:extLst>
                  <a:ext uri="{0D108BD9-81ED-4DB2-BD59-A6C34878D82A}">
                    <a16:rowId xmlns:a16="http://schemas.microsoft.com/office/drawing/2014/main" val="4251201400"/>
                  </a:ext>
                </a:extLst>
              </a:tr>
            </a:tbl>
          </a:graphicData>
        </a:graphic>
      </p:graphicFrame>
    </p:spTree>
    <p:extLst>
      <p:ext uri="{BB962C8B-B14F-4D97-AF65-F5344CB8AC3E}">
        <p14:creationId xmlns:p14="http://schemas.microsoft.com/office/powerpoint/2010/main" val="3352273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85569-C6ED-81EB-1477-9B460AC582B0}"/>
              </a:ext>
            </a:extLst>
          </p:cNvPr>
          <p:cNvSpPr>
            <a:spLocks noGrp="1"/>
          </p:cNvSpPr>
          <p:nvPr>
            <p:ph type="title"/>
          </p:nvPr>
        </p:nvSpPr>
        <p:spPr/>
        <p:txBody>
          <a:bodyPr/>
          <a:lstStyle/>
          <a:p>
            <a:endParaRPr lang="en-AU" dirty="0"/>
          </a:p>
        </p:txBody>
      </p:sp>
      <p:pic>
        <p:nvPicPr>
          <p:cNvPr id="6" name="Picture 5">
            <a:extLst>
              <a:ext uri="{FF2B5EF4-FFF2-40B4-BE49-F238E27FC236}">
                <a16:creationId xmlns:a16="http://schemas.microsoft.com/office/drawing/2014/main" id="{25BB5471-2BD0-2DB8-14A2-7E0DE8C4F65B}"/>
              </a:ext>
            </a:extLst>
          </p:cNvPr>
          <p:cNvPicPr>
            <a:picLocks noChangeAspect="1"/>
          </p:cNvPicPr>
          <p:nvPr/>
        </p:nvPicPr>
        <p:blipFill rotWithShape="1">
          <a:blip r:embed="rId2"/>
          <a:srcRect t="783" r="61418" b="88165"/>
          <a:stretch/>
        </p:blipFill>
        <p:spPr>
          <a:xfrm>
            <a:off x="-2" y="1670913"/>
            <a:ext cx="4490119" cy="757940"/>
          </a:xfrm>
          <a:prstGeom prst="rect">
            <a:avLst/>
          </a:prstGeom>
        </p:spPr>
      </p:pic>
      <p:pic>
        <p:nvPicPr>
          <p:cNvPr id="8" name="Picture 7">
            <a:extLst>
              <a:ext uri="{FF2B5EF4-FFF2-40B4-BE49-F238E27FC236}">
                <a16:creationId xmlns:a16="http://schemas.microsoft.com/office/drawing/2014/main" id="{50BE8B46-0733-70A2-E5CB-ED7A1CBF2919}"/>
              </a:ext>
            </a:extLst>
          </p:cNvPr>
          <p:cNvPicPr>
            <a:picLocks noChangeAspect="1"/>
          </p:cNvPicPr>
          <p:nvPr/>
        </p:nvPicPr>
        <p:blipFill rotWithShape="1">
          <a:blip r:embed="rId2"/>
          <a:srcRect t="11835" r="61418" b="73936"/>
          <a:stretch/>
        </p:blipFill>
        <p:spPr>
          <a:xfrm>
            <a:off x="0" y="3865485"/>
            <a:ext cx="4490119" cy="975831"/>
          </a:xfrm>
          <a:prstGeom prst="rect">
            <a:avLst/>
          </a:prstGeom>
        </p:spPr>
      </p:pic>
      <p:pic>
        <p:nvPicPr>
          <p:cNvPr id="10" name="Picture 9">
            <a:extLst>
              <a:ext uri="{FF2B5EF4-FFF2-40B4-BE49-F238E27FC236}">
                <a16:creationId xmlns:a16="http://schemas.microsoft.com/office/drawing/2014/main" id="{1B44C259-057D-7F46-2B6B-1C696258ACDB}"/>
              </a:ext>
            </a:extLst>
          </p:cNvPr>
          <p:cNvPicPr>
            <a:picLocks noChangeAspect="1"/>
          </p:cNvPicPr>
          <p:nvPr/>
        </p:nvPicPr>
        <p:blipFill rotWithShape="1">
          <a:blip r:embed="rId2"/>
          <a:srcRect t="26064" r="61418" b="62884"/>
          <a:stretch/>
        </p:blipFill>
        <p:spPr>
          <a:xfrm>
            <a:off x="-4" y="3123410"/>
            <a:ext cx="4490119" cy="757941"/>
          </a:xfrm>
          <a:prstGeom prst="rect">
            <a:avLst/>
          </a:prstGeom>
        </p:spPr>
      </p:pic>
      <p:pic>
        <p:nvPicPr>
          <p:cNvPr id="12" name="Picture 11">
            <a:extLst>
              <a:ext uri="{FF2B5EF4-FFF2-40B4-BE49-F238E27FC236}">
                <a16:creationId xmlns:a16="http://schemas.microsoft.com/office/drawing/2014/main" id="{9CC94823-CCD3-F435-0089-2D2A5B0A1506}"/>
              </a:ext>
            </a:extLst>
          </p:cNvPr>
          <p:cNvPicPr>
            <a:picLocks noChangeAspect="1"/>
          </p:cNvPicPr>
          <p:nvPr/>
        </p:nvPicPr>
        <p:blipFill rotWithShape="1">
          <a:blip r:embed="rId2"/>
          <a:srcRect t="37116" r="61418" b="51832"/>
          <a:stretch/>
        </p:blipFill>
        <p:spPr>
          <a:xfrm>
            <a:off x="-1" y="917668"/>
            <a:ext cx="4490119" cy="757941"/>
          </a:xfrm>
          <a:prstGeom prst="rect">
            <a:avLst/>
          </a:prstGeom>
        </p:spPr>
      </p:pic>
      <p:pic>
        <p:nvPicPr>
          <p:cNvPr id="14" name="Picture 13">
            <a:extLst>
              <a:ext uri="{FF2B5EF4-FFF2-40B4-BE49-F238E27FC236}">
                <a16:creationId xmlns:a16="http://schemas.microsoft.com/office/drawing/2014/main" id="{75A11D1A-5063-65C4-AB70-3CCFC01EBA51}"/>
              </a:ext>
            </a:extLst>
          </p:cNvPr>
          <p:cNvPicPr>
            <a:picLocks noChangeAspect="1"/>
          </p:cNvPicPr>
          <p:nvPr/>
        </p:nvPicPr>
        <p:blipFill rotWithShape="1">
          <a:blip r:embed="rId2"/>
          <a:srcRect l="-969" t="48168" r="61419" b="40780"/>
          <a:stretch/>
        </p:blipFill>
        <p:spPr>
          <a:xfrm>
            <a:off x="-112706" y="4808117"/>
            <a:ext cx="4602821" cy="757940"/>
          </a:xfrm>
          <a:prstGeom prst="rect">
            <a:avLst/>
          </a:prstGeom>
        </p:spPr>
      </p:pic>
      <p:pic>
        <p:nvPicPr>
          <p:cNvPr id="16" name="Picture 15">
            <a:extLst>
              <a:ext uri="{FF2B5EF4-FFF2-40B4-BE49-F238E27FC236}">
                <a16:creationId xmlns:a16="http://schemas.microsoft.com/office/drawing/2014/main" id="{9898E090-791B-F046-35D0-1358F2175EF9}"/>
              </a:ext>
            </a:extLst>
          </p:cNvPr>
          <p:cNvPicPr>
            <a:picLocks noChangeAspect="1"/>
          </p:cNvPicPr>
          <p:nvPr/>
        </p:nvPicPr>
        <p:blipFill rotWithShape="1">
          <a:blip r:embed="rId2"/>
          <a:srcRect t="59220" r="61418" b="26551"/>
          <a:stretch/>
        </p:blipFill>
        <p:spPr>
          <a:xfrm>
            <a:off x="0" y="5582403"/>
            <a:ext cx="4490119" cy="975832"/>
          </a:xfrm>
          <a:prstGeom prst="rect">
            <a:avLst/>
          </a:prstGeom>
        </p:spPr>
      </p:pic>
      <p:pic>
        <p:nvPicPr>
          <p:cNvPr id="18" name="Picture 17">
            <a:extLst>
              <a:ext uri="{FF2B5EF4-FFF2-40B4-BE49-F238E27FC236}">
                <a16:creationId xmlns:a16="http://schemas.microsoft.com/office/drawing/2014/main" id="{ACE4D264-9EF1-6485-715F-DA5464DA3821}"/>
              </a:ext>
            </a:extLst>
          </p:cNvPr>
          <p:cNvPicPr>
            <a:picLocks noChangeAspect="1"/>
          </p:cNvPicPr>
          <p:nvPr/>
        </p:nvPicPr>
        <p:blipFill rotWithShape="1">
          <a:blip r:embed="rId2"/>
          <a:srcRect t="73449" r="61418" b="13408"/>
          <a:stretch/>
        </p:blipFill>
        <p:spPr>
          <a:xfrm>
            <a:off x="-5" y="11649"/>
            <a:ext cx="4490119" cy="901323"/>
          </a:xfrm>
          <a:prstGeom prst="rect">
            <a:avLst/>
          </a:prstGeom>
        </p:spPr>
      </p:pic>
      <p:pic>
        <p:nvPicPr>
          <p:cNvPr id="20" name="Picture 19">
            <a:extLst>
              <a:ext uri="{FF2B5EF4-FFF2-40B4-BE49-F238E27FC236}">
                <a16:creationId xmlns:a16="http://schemas.microsoft.com/office/drawing/2014/main" id="{33BB6076-C5A5-BB26-A640-2EBC09085535}"/>
              </a:ext>
            </a:extLst>
          </p:cNvPr>
          <p:cNvPicPr>
            <a:picLocks noChangeAspect="1"/>
          </p:cNvPicPr>
          <p:nvPr/>
        </p:nvPicPr>
        <p:blipFill rotWithShape="1">
          <a:blip r:embed="rId2"/>
          <a:srcRect t="86857" r="61418" b="2322"/>
          <a:stretch/>
        </p:blipFill>
        <p:spPr>
          <a:xfrm>
            <a:off x="-3" y="2381335"/>
            <a:ext cx="4490119" cy="742075"/>
          </a:xfrm>
          <a:prstGeom prst="rect">
            <a:avLst/>
          </a:prstGeom>
        </p:spPr>
      </p:pic>
      <p:pic>
        <p:nvPicPr>
          <p:cNvPr id="23" name="Picture 22">
            <a:extLst>
              <a:ext uri="{FF2B5EF4-FFF2-40B4-BE49-F238E27FC236}">
                <a16:creationId xmlns:a16="http://schemas.microsoft.com/office/drawing/2014/main" id="{A83BD8DE-4F5A-EC86-F650-1A37FEB8F759}"/>
              </a:ext>
            </a:extLst>
          </p:cNvPr>
          <p:cNvPicPr>
            <a:picLocks noChangeAspect="1"/>
          </p:cNvPicPr>
          <p:nvPr/>
        </p:nvPicPr>
        <p:blipFill rotWithShape="1">
          <a:blip r:embed="rId2"/>
          <a:srcRect l="38759" t="902"/>
          <a:stretch/>
        </p:blipFill>
        <p:spPr>
          <a:xfrm>
            <a:off x="4602821" y="0"/>
            <a:ext cx="7274036" cy="6936236"/>
          </a:xfrm>
          <a:prstGeom prst="rect">
            <a:avLst/>
          </a:prstGeom>
        </p:spPr>
      </p:pic>
    </p:spTree>
    <p:extLst>
      <p:ext uri="{BB962C8B-B14F-4D97-AF65-F5344CB8AC3E}">
        <p14:creationId xmlns:p14="http://schemas.microsoft.com/office/powerpoint/2010/main" val="2389344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85569-C6ED-81EB-1477-9B460AC582B0}"/>
              </a:ext>
            </a:extLst>
          </p:cNvPr>
          <p:cNvSpPr>
            <a:spLocks noGrp="1"/>
          </p:cNvSpPr>
          <p:nvPr>
            <p:ph type="title"/>
          </p:nvPr>
        </p:nvSpPr>
        <p:spPr/>
        <p:txBody>
          <a:bodyPr/>
          <a:lstStyle/>
          <a:p>
            <a:endParaRPr lang="en-AU" dirty="0"/>
          </a:p>
        </p:txBody>
      </p:sp>
      <p:graphicFrame>
        <p:nvGraphicFramePr>
          <p:cNvPr id="4" name="Table 4">
            <a:extLst>
              <a:ext uri="{FF2B5EF4-FFF2-40B4-BE49-F238E27FC236}">
                <a16:creationId xmlns:a16="http://schemas.microsoft.com/office/drawing/2014/main" id="{B53EE0DD-915B-A94B-0A8E-408E6D95A645}"/>
              </a:ext>
            </a:extLst>
          </p:cNvPr>
          <p:cNvGraphicFramePr>
            <a:graphicFrameLocks noGrp="1"/>
          </p:cNvGraphicFramePr>
          <p:nvPr>
            <p:ph idx="1"/>
          </p:nvPr>
        </p:nvGraphicFramePr>
        <p:xfrm>
          <a:off x="164387" y="53718"/>
          <a:ext cx="11918022" cy="6841665"/>
        </p:xfrm>
        <a:graphic>
          <a:graphicData uri="http://schemas.openxmlformats.org/drawingml/2006/table">
            <a:tbl>
              <a:tblPr firstRow="1" bandRow="1">
                <a:tableStyleId>{16D9F66E-5EB9-4882-86FB-DCBF35E3C3E4}</a:tableStyleId>
              </a:tblPr>
              <a:tblGrid>
                <a:gridCol w="4623370">
                  <a:extLst>
                    <a:ext uri="{9D8B030D-6E8A-4147-A177-3AD203B41FA5}">
                      <a16:colId xmlns:a16="http://schemas.microsoft.com/office/drawing/2014/main" val="2526329863"/>
                    </a:ext>
                  </a:extLst>
                </a:gridCol>
                <a:gridCol w="7294652">
                  <a:extLst>
                    <a:ext uri="{9D8B030D-6E8A-4147-A177-3AD203B41FA5}">
                      <a16:colId xmlns:a16="http://schemas.microsoft.com/office/drawing/2014/main" val="2768068278"/>
                    </a:ext>
                  </a:extLst>
                </a:gridCol>
              </a:tblGrid>
              <a:tr h="793794">
                <a:tc>
                  <a:txBody>
                    <a:bodyPr/>
                    <a:lstStyle/>
                    <a:p>
                      <a:r>
                        <a:rPr lang="en-AU" sz="2800" b="0" dirty="0"/>
                        <a:t>homologous pair</a:t>
                      </a:r>
                    </a:p>
                  </a:txBody>
                  <a:tcPr/>
                </a:tc>
                <a:tc>
                  <a:txBody>
                    <a:bodyPr/>
                    <a:lstStyle/>
                    <a:p>
                      <a:r>
                        <a:rPr lang="en-AU" sz="2300" b="0" dirty="0"/>
                        <a:t>pairs of chromosomes containing genes for the same characteristics</a:t>
                      </a:r>
                    </a:p>
                  </a:txBody>
                  <a:tcPr/>
                </a:tc>
                <a:extLst>
                  <a:ext uri="{0D108BD9-81ED-4DB2-BD59-A6C34878D82A}">
                    <a16:rowId xmlns:a16="http://schemas.microsoft.com/office/drawing/2014/main" val="1268406904"/>
                  </a:ext>
                </a:extLst>
              </a:tr>
              <a:tr h="958003">
                <a:tc>
                  <a:txBody>
                    <a:bodyPr/>
                    <a:lstStyle/>
                    <a:p>
                      <a:r>
                        <a:rPr lang="en-AU" sz="2800" b="0" dirty="0"/>
                        <a:t>sister chromatids</a:t>
                      </a:r>
                    </a:p>
                  </a:txBody>
                  <a:tcPr/>
                </a:tc>
                <a:tc>
                  <a:txBody>
                    <a:bodyPr/>
                    <a:lstStyle/>
                    <a:p>
                      <a:r>
                        <a:rPr lang="en-AU" sz="2300" b="0" dirty="0"/>
                        <a:t>identical chromatids formed by replication of the chromosome during S phase of the cell cycle</a:t>
                      </a:r>
                    </a:p>
                  </a:txBody>
                  <a:tcPr/>
                </a:tc>
                <a:extLst>
                  <a:ext uri="{0D108BD9-81ED-4DB2-BD59-A6C34878D82A}">
                    <a16:rowId xmlns:a16="http://schemas.microsoft.com/office/drawing/2014/main" val="4213922087"/>
                  </a:ext>
                </a:extLst>
              </a:tr>
              <a:tr h="755097">
                <a:tc>
                  <a:txBody>
                    <a:bodyPr/>
                    <a:lstStyle/>
                    <a:p>
                      <a:r>
                        <a:rPr lang="en-AU" sz="2800" b="0" dirty="0"/>
                        <a:t>non-sister chromatids</a:t>
                      </a:r>
                    </a:p>
                  </a:txBody>
                  <a:tcPr/>
                </a:tc>
                <a:tc>
                  <a:txBody>
                    <a:bodyPr/>
                    <a:lstStyle/>
                    <a:p>
                      <a:r>
                        <a:rPr lang="en-AU" sz="2300" b="0" dirty="0"/>
                        <a:t>chromatids with the same genes but different alleles</a:t>
                      </a:r>
                    </a:p>
                  </a:txBody>
                  <a:tcPr/>
                </a:tc>
                <a:extLst>
                  <a:ext uri="{0D108BD9-81ED-4DB2-BD59-A6C34878D82A}">
                    <a16:rowId xmlns:a16="http://schemas.microsoft.com/office/drawing/2014/main" val="2706206598"/>
                  </a:ext>
                </a:extLst>
              </a:tr>
              <a:tr h="793794">
                <a:tc>
                  <a:txBody>
                    <a:bodyPr/>
                    <a:lstStyle/>
                    <a:p>
                      <a:r>
                        <a:rPr lang="en-AU" sz="2800" b="0" dirty="0"/>
                        <a:t>bivalent</a:t>
                      </a:r>
                    </a:p>
                  </a:txBody>
                  <a:tcPr/>
                </a:tc>
                <a:tc>
                  <a:txBody>
                    <a:bodyPr/>
                    <a:lstStyle/>
                    <a:p>
                      <a:r>
                        <a:rPr lang="en-AU" sz="2300" b="0" dirty="0"/>
                        <a:t>a pair of homologous chromosomes</a:t>
                      </a:r>
                    </a:p>
                  </a:txBody>
                  <a:tcPr/>
                </a:tc>
                <a:extLst>
                  <a:ext uri="{0D108BD9-81ED-4DB2-BD59-A6C34878D82A}">
                    <a16:rowId xmlns:a16="http://schemas.microsoft.com/office/drawing/2014/main" val="1023689682"/>
                  </a:ext>
                </a:extLst>
              </a:tr>
              <a:tr h="793794">
                <a:tc>
                  <a:txBody>
                    <a:bodyPr/>
                    <a:lstStyle/>
                    <a:p>
                      <a:r>
                        <a:rPr lang="en-AU" sz="2800" b="0" dirty="0"/>
                        <a:t>tetrad</a:t>
                      </a:r>
                    </a:p>
                  </a:txBody>
                  <a:tcPr/>
                </a:tc>
                <a:tc>
                  <a:txBody>
                    <a:bodyPr/>
                    <a:lstStyle/>
                    <a:p>
                      <a:r>
                        <a:rPr lang="en-AU" sz="2300" b="0" dirty="0"/>
                        <a:t>a set of four chromatids</a:t>
                      </a:r>
                    </a:p>
                  </a:txBody>
                  <a:tcPr/>
                </a:tc>
                <a:extLst>
                  <a:ext uri="{0D108BD9-81ED-4DB2-BD59-A6C34878D82A}">
                    <a16:rowId xmlns:a16="http://schemas.microsoft.com/office/drawing/2014/main" val="949412273"/>
                  </a:ext>
                </a:extLst>
              </a:tr>
              <a:tr h="958003">
                <a:tc>
                  <a:txBody>
                    <a:bodyPr/>
                    <a:lstStyle/>
                    <a:p>
                      <a:r>
                        <a:rPr lang="en-AU" sz="2800" b="0" dirty="0"/>
                        <a:t>chiasma</a:t>
                      </a:r>
                    </a:p>
                  </a:txBody>
                  <a:tcPr/>
                </a:tc>
                <a:tc>
                  <a:txBody>
                    <a:bodyPr/>
                    <a:lstStyle/>
                    <a:p>
                      <a:r>
                        <a:rPr lang="en-AU" sz="2300" b="0" dirty="0"/>
                        <a:t>point of contact between chromatids within a homologous pair (site of crossing over)</a:t>
                      </a:r>
                    </a:p>
                  </a:txBody>
                  <a:tcPr/>
                </a:tc>
                <a:extLst>
                  <a:ext uri="{0D108BD9-81ED-4DB2-BD59-A6C34878D82A}">
                    <a16:rowId xmlns:a16="http://schemas.microsoft.com/office/drawing/2014/main" val="3660449880"/>
                  </a:ext>
                </a:extLst>
              </a:tr>
              <a:tr h="958003">
                <a:tc>
                  <a:txBody>
                    <a:bodyPr/>
                    <a:lstStyle/>
                    <a:p>
                      <a:r>
                        <a:rPr lang="en-AU" sz="2800" b="0" dirty="0"/>
                        <a:t>chiasmata</a:t>
                      </a:r>
                    </a:p>
                  </a:txBody>
                  <a:tcPr/>
                </a:tc>
                <a:tc>
                  <a:txBody>
                    <a:bodyPr/>
                    <a:lstStyle/>
                    <a:p>
                      <a:r>
                        <a:rPr lang="en-AU" sz="2300" b="0" dirty="0"/>
                        <a:t>multiple points of contact between chromatids within a homologous pair (pleural of chiasma)</a:t>
                      </a:r>
                    </a:p>
                  </a:txBody>
                  <a:tcPr/>
                </a:tc>
                <a:extLst>
                  <a:ext uri="{0D108BD9-81ED-4DB2-BD59-A6C34878D82A}">
                    <a16:rowId xmlns:a16="http://schemas.microsoft.com/office/drawing/2014/main" val="3127850618"/>
                  </a:ext>
                </a:extLst>
              </a:tr>
              <a:tr h="793794">
                <a:tc>
                  <a:txBody>
                    <a:bodyPr/>
                    <a:lstStyle/>
                    <a:p>
                      <a:r>
                        <a:rPr lang="en-AU" sz="2800" b="0" dirty="0"/>
                        <a:t>recombinant chromatids</a:t>
                      </a:r>
                    </a:p>
                  </a:txBody>
                  <a:tcPr/>
                </a:tc>
                <a:tc>
                  <a:txBody>
                    <a:bodyPr/>
                    <a:lstStyle/>
                    <a:p>
                      <a:r>
                        <a:rPr lang="en-AU" sz="2300" b="0" dirty="0"/>
                        <a:t>chromatids which have exchanged genetic material to form a unique chromatid</a:t>
                      </a:r>
                    </a:p>
                  </a:txBody>
                  <a:tcPr/>
                </a:tc>
                <a:extLst>
                  <a:ext uri="{0D108BD9-81ED-4DB2-BD59-A6C34878D82A}">
                    <a16:rowId xmlns:a16="http://schemas.microsoft.com/office/drawing/2014/main" val="4251201400"/>
                  </a:ext>
                </a:extLst>
              </a:tr>
            </a:tbl>
          </a:graphicData>
        </a:graphic>
      </p:graphicFrame>
    </p:spTree>
    <p:extLst>
      <p:ext uri="{BB962C8B-B14F-4D97-AF65-F5344CB8AC3E}">
        <p14:creationId xmlns:p14="http://schemas.microsoft.com/office/powerpoint/2010/main" val="2978791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B8026-15F2-A4AD-22BF-06775E4BE654}"/>
              </a:ext>
            </a:extLst>
          </p:cNvPr>
          <p:cNvSpPr>
            <a:spLocks noGrp="1"/>
          </p:cNvSpPr>
          <p:nvPr>
            <p:ph type="title"/>
          </p:nvPr>
        </p:nvSpPr>
        <p:spPr/>
        <p:txBody>
          <a:bodyPr/>
          <a:lstStyle/>
          <a:p>
            <a:r>
              <a:rPr lang="en-AU" dirty="0"/>
              <a:t>Non-disjunction</a:t>
            </a:r>
          </a:p>
        </p:txBody>
      </p:sp>
      <p:sp>
        <p:nvSpPr>
          <p:cNvPr id="3" name="Content Placeholder 2">
            <a:extLst>
              <a:ext uri="{FF2B5EF4-FFF2-40B4-BE49-F238E27FC236}">
                <a16:creationId xmlns:a16="http://schemas.microsoft.com/office/drawing/2014/main" id="{E185AC81-C5A6-5C72-8B33-69293EBA19DD}"/>
              </a:ext>
            </a:extLst>
          </p:cNvPr>
          <p:cNvSpPr>
            <a:spLocks noGrp="1"/>
          </p:cNvSpPr>
          <p:nvPr>
            <p:ph idx="1"/>
          </p:nvPr>
        </p:nvSpPr>
        <p:spPr/>
        <p:txBody>
          <a:bodyPr>
            <a:normAutofit/>
          </a:bodyPr>
          <a:lstStyle/>
          <a:p>
            <a:r>
              <a:rPr lang="en-AU" sz="2800" dirty="0"/>
              <a:t>Failure of the homologous pairs to divide properly in Anaphase I, or of the sister chromatids to divide properly in Anaphase II results in an imbalance in the number of chromosomes in each daughter cell.</a:t>
            </a:r>
          </a:p>
        </p:txBody>
      </p:sp>
    </p:spTree>
    <p:extLst>
      <p:ext uri="{BB962C8B-B14F-4D97-AF65-F5344CB8AC3E}">
        <p14:creationId xmlns:p14="http://schemas.microsoft.com/office/powerpoint/2010/main" val="3666453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7A66-25E8-3A32-54E0-0C47A28F6473}"/>
              </a:ext>
            </a:extLst>
          </p:cNvPr>
          <p:cNvSpPr>
            <a:spLocks noGrp="1"/>
          </p:cNvSpPr>
          <p:nvPr>
            <p:ph type="title"/>
          </p:nvPr>
        </p:nvSpPr>
        <p:spPr/>
        <p:txBody>
          <a:bodyPr/>
          <a:lstStyle/>
          <a:p>
            <a:endParaRPr lang="en-AU"/>
          </a:p>
        </p:txBody>
      </p:sp>
      <p:pic>
        <p:nvPicPr>
          <p:cNvPr id="1026" name="Picture 2" descr="Nondisjunction: Definition, Explanation, Causes, And Effects">
            <a:extLst>
              <a:ext uri="{FF2B5EF4-FFF2-40B4-BE49-F238E27FC236}">
                <a16:creationId xmlns:a16="http://schemas.microsoft.com/office/drawing/2014/main" id="{8E814032-BB34-C2C2-F7EC-CD9706A548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043" r="5605"/>
          <a:stretch/>
        </p:blipFill>
        <p:spPr bwMode="auto">
          <a:xfrm>
            <a:off x="278294" y="188792"/>
            <a:ext cx="5834066" cy="48404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ndisjunction: Definition, Explanation, Causes, And Effects">
            <a:extLst>
              <a:ext uri="{FF2B5EF4-FFF2-40B4-BE49-F238E27FC236}">
                <a16:creationId xmlns:a16="http://schemas.microsoft.com/office/drawing/2014/main" id="{562FDA0A-2748-0B3C-15BB-28EBF269F43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6556" r="12449"/>
          <a:stretch/>
        </p:blipFill>
        <p:spPr bwMode="auto">
          <a:xfrm>
            <a:off x="6033005" y="188792"/>
            <a:ext cx="5880701" cy="4840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786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097A-D940-F3F3-1751-6EBA9B685203}"/>
              </a:ext>
            </a:extLst>
          </p:cNvPr>
          <p:cNvSpPr>
            <a:spLocks noGrp="1"/>
          </p:cNvSpPr>
          <p:nvPr>
            <p:ph type="title"/>
          </p:nvPr>
        </p:nvSpPr>
        <p:spPr/>
        <p:txBody>
          <a:bodyPr/>
          <a:lstStyle/>
          <a:p>
            <a:r>
              <a:rPr lang="en-AU" dirty="0"/>
              <a:t>Non-disjunction</a:t>
            </a:r>
          </a:p>
        </p:txBody>
      </p:sp>
      <p:sp>
        <p:nvSpPr>
          <p:cNvPr id="3" name="Content Placeholder 2">
            <a:extLst>
              <a:ext uri="{FF2B5EF4-FFF2-40B4-BE49-F238E27FC236}">
                <a16:creationId xmlns:a16="http://schemas.microsoft.com/office/drawing/2014/main" id="{17688BBB-8EA9-DD68-5269-3F31C033DFF4}"/>
              </a:ext>
            </a:extLst>
          </p:cNvPr>
          <p:cNvSpPr>
            <a:spLocks noGrp="1"/>
          </p:cNvSpPr>
          <p:nvPr>
            <p:ph idx="1"/>
          </p:nvPr>
        </p:nvSpPr>
        <p:spPr>
          <a:xfrm>
            <a:off x="944218" y="2312275"/>
            <a:ext cx="10957062" cy="3959315"/>
          </a:xfrm>
        </p:spPr>
        <p:txBody>
          <a:bodyPr>
            <a:normAutofit/>
          </a:bodyPr>
          <a:lstStyle/>
          <a:p>
            <a:r>
              <a:rPr lang="en-AU" sz="2400" dirty="0"/>
              <a:t>This results in chromosomal abnormalities due to too many or too few chromosomes, </a:t>
            </a:r>
            <a:r>
              <a:rPr lang="en-AU" sz="2400" dirty="0" err="1"/>
              <a:t>eg</a:t>
            </a:r>
            <a:r>
              <a:rPr lang="en-AU" sz="2400" dirty="0"/>
              <a:t> Down’s Syndrome.</a:t>
            </a:r>
          </a:p>
        </p:txBody>
      </p:sp>
      <p:pic>
        <p:nvPicPr>
          <p:cNvPr id="3074" name="Picture 2" descr="Scientific Designing of Down Syndrome (Trisomy 21). Colorful Symbols ...">
            <a:extLst>
              <a:ext uri="{FF2B5EF4-FFF2-40B4-BE49-F238E27FC236}">
                <a16:creationId xmlns:a16="http://schemas.microsoft.com/office/drawing/2014/main" id="{E8848B24-219E-4F86-5F41-F052FEB07C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769"/>
          <a:stretch/>
        </p:blipFill>
        <p:spPr bwMode="auto">
          <a:xfrm>
            <a:off x="9043780" y="3604591"/>
            <a:ext cx="2857500" cy="281118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random assortment and downs syndrom">
            <a:extLst>
              <a:ext uri="{FF2B5EF4-FFF2-40B4-BE49-F238E27FC236}">
                <a16:creationId xmlns:a16="http://schemas.microsoft.com/office/drawing/2014/main" id="{9C057190-8A84-838C-3401-F19F1F139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909" y="3604590"/>
            <a:ext cx="5418665" cy="304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046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097A-D940-F3F3-1751-6EBA9B685203}"/>
              </a:ext>
            </a:extLst>
          </p:cNvPr>
          <p:cNvSpPr>
            <a:spLocks noGrp="1"/>
          </p:cNvSpPr>
          <p:nvPr>
            <p:ph type="title"/>
          </p:nvPr>
        </p:nvSpPr>
        <p:spPr/>
        <p:txBody>
          <a:bodyPr/>
          <a:lstStyle/>
          <a:p>
            <a:r>
              <a:rPr lang="en-AU" dirty="0"/>
              <a:t>Non-disjunction</a:t>
            </a:r>
          </a:p>
        </p:txBody>
      </p:sp>
      <p:pic>
        <p:nvPicPr>
          <p:cNvPr id="3074" name="Picture 2" descr="Scientific Designing of Down Syndrome (Trisomy 21). Colorful Symbols ...">
            <a:extLst>
              <a:ext uri="{FF2B5EF4-FFF2-40B4-BE49-F238E27FC236}">
                <a16:creationId xmlns:a16="http://schemas.microsoft.com/office/drawing/2014/main" id="{E8848B24-219E-4F86-5F41-F052FEB07C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782"/>
          <a:stretch/>
        </p:blipFill>
        <p:spPr bwMode="auto">
          <a:xfrm>
            <a:off x="5754757" y="405958"/>
            <a:ext cx="6146523" cy="604608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random assortment and downs syndrom">
            <a:extLst>
              <a:ext uri="{FF2B5EF4-FFF2-40B4-BE49-F238E27FC236}">
                <a16:creationId xmlns:a16="http://schemas.microsoft.com/office/drawing/2014/main" id="{9C057190-8A84-838C-3401-F19F1F139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720" y="3604592"/>
            <a:ext cx="5418665" cy="304799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BE50E57B-6963-CE0B-CA33-3B7C3573B959}"/>
              </a:ext>
            </a:extLst>
          </p:cNvPr>
          <p:cNvSpPr>
            <a:spLocks noGrp="1"/>
          </p:cNvSpPr>
          <p:nvPr>
            <p:ph idx="1"/>
          </p:nvPr>
        </p:nvSpPr>
        <p:spPr/>
        <p:txBody>
          <a:bodyPr/>
          <a:lstStyle/>
          <a:p>
            <a:endParaRPr lang="en-AU"/>
          </a:p>
        </p:txBody>
      </p:sp>
    </p:spTree>
    <p:extLst>
      <p:ext uri="{BB962C8B-B14F-4D97-AF65-F5344CB8AC3E}">
        <p14:creationId xmlns:p14="http://schemas.microsoft.com/office/powerpoint/2010/main" val="10233898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D8343-B619-8AF9-73AD-4F295769F1E3}"/>
              </a:ext>
            </a:extLst>
          </p:cNvPr>
          <p:cNvSpPr>
            <a:spLocks noGrp="1"/>
          </p:cNvSpPr>
          <p:nvPr>
            <p:ph type="title"/>
          </p:nvPr>
        </p:nvSpPr>
        <p:spPr/>
        <p:txBody>
          <a:bodyPr/>
          <a:lstStyle/>
          <a:p>
            <a:r>
              <a:rPr lang="en-US" dirty="0"/>
              <a:t>Review</a:t>
            </a:r>
            <a:endParaRPr lang="en-AU" dirty="0"/>
          </a:p>
        </p:txBody>
      </p:sp>
      <p:sp>
        <p:nvSpPr>
          <p:cNvPr id="3" name="Content Placeholder 2">
            <a:extLst>
              <a:ext uri="{FF2B5EF4-FFF2-40B4-BE49-F238E27FC236}">
                <a16:creationId xmlns:a16="http://schemas.microsoft.com/office/drawing/2014/main" id="{FAC61F89-9865-63ED-2FB7-515A64DE7669}"/>
              </a:ext>
            </a:extLst>
          </p:cNvPr>
          <p:cNvSpPr>
            <a:spLocks noGrp="1"/>
          </p:cNvSpPr>
          <p:nvPr>
            <p:ph idx="1"/>
          </p:nvPr>
        </p:nvSpPr>
        <p:spPr>
          <a:xfrm>
            <a:off x="319957" y="2179782"/>
            <a:ext cx="11552086" cy="4331854"/>
          </a:xfrm>
        </p:spPr>
        <p:txBody>
          <a:bodyPr>
            <a:normAutofit/>
          </a:bodyPr>
          <a:lstStyle/>
          <a:p>
            <a:pPr marL="342900" indent="-342900">
              <a:buAutoNum type="arabicPeriod"/>
            </a:pPr>
            <a:r>
              <a:rPr lang="en-AU" sz="1800" dirty="0"/>
              <a:t>The above image shows a cell during a phase of mitosis.</a:t>
            </a:r>
          </a:p>
          <a:p>
            <a:r>
              <a:rPr lang="en-AU" dirty="0"/>
              <a:t>	a) Name the organelle shown outside the nucleus, in the cytosol (1)</a:t>
            </a:r>
          </a:p>
          <a:p>
            <a:r>
              <a:rPr lang="en-AU" dirty="0"/>
              <a:t>	b) When compared to the diagram above, very few organelles are shown in 		     images of cells undergoing cell division. Suggest why (2)</a:t>
            </a:r>
          </a:p>
          <a:p>
            <a:r>
              <a:rPr lang="en-AU" dirty="0"/>
              <a:t>	c) In which phase of the cell cycle would the cell produce the most mRNA? 		    What is its purpose in this phase? (3)</a:t>
            </a:r>
          </a:p>
          <a:p>
            <a:r>
              <a:rPr lang="en-AU" dirty="0"/>
              <a:t>	d) Describe the purpose of mitosis in the human body. (2)</a:t>
            </a:r>
          </a:p>
          <a:p>
            <a:r>
              <a:rPr lang="en-AU" dirty="0"/>
              <a:t>2. </a:t>
            </a:r>
            <a:r>
              <a:rPr lang="en-AU" b="1" dirty="0"/>
              <a:t>Contrast</a:t>
            </a:r>
            <a:r>
              <a:rPr lang="en-AU" dirty="0"/>
              <a:t> the processes of mitosis and meiosis (7)</a:t>
            </a:r>
          </a:p>
          <a:p>
            <a:endParaRPr lang="en-AU" dirty="0"/>
          </a:p>
          <a:p>
            <a:endParaRPr lang="en-AU" sz="1800" dirty="0"/>
          </a:p>
        </p:txBody>
      </p:sp>
      <p:pic>
        <p:nvPicPr>
          <p:cNvPr id="4" name="Picture 3">
            <a:extLst>
              <a:ext uri="{FF2B5EF4-FFF2-40B4-BE49-F238E27FC236}">
                <a16:creationId xmlns:a16="http://schemas.microsoft.com/office/drawing/2014/main" id="{ABA38DFB-8B06-099A-1CDD-31D0F4797C3C}"/>
              </a:ext>
            </a:extLst>
          </p:cNvPr>
          <p:cNvPicPr>
            <a:picLocks noChangeAspect="1"/>
          </p:cNvPicPr>
          <p:nvPr/>
        </p:nvPicPr>
        <p:blipFill>
          <a:blip r:embed="rId2"/>
          <a:stretch>
            <a:fillRect/>
          </a:stretch>
        </p:blipFill>
        <p:spPr>
          <a:xfrm>
            <a:off x="9685631" y="346364"/>
            <a:ext cx="2186412" cy="2186412"/>
          </a:xfrm>
          <a:prstGeom prst="rect">
            <a:avLst/>
          </a:prstGeom>
        </p:spPr>
      </p:pic>
    </p:spTree>
    <p:extLst>
      <p:ext uri="{BB962C8B-B14F-4D97-AF65-F5344CB8AC3E}">
        <p14:creationId xmlns:p14="http://schemas.microsoft.com/office/powerpoint/2010/main" val="68241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24D66-D441-E3A9-997A-A5A4EC07232F}"/>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5D4212E8-344F-DAF2-101D-812154D573C7}"/>
              </a:ext>
            </a:extLst>
          </p:cNvPr>
          <p:cNvSpPr>
            <a:spLocks noGrp="1"/>
          </p:cNvSpPr>
          <p:nvPr>
            <p:ph idx="1"/>
          </p:nvPr>
        </p:nvSpPr>
        <p:spPr/>
        <p:txBody>
          <a:bodyPr/>
          <a:lstStyle/>
          <a:p>
            <a:r>
              <a:rPr lang="en-AU" sz="2400" dirty="0"/>
              <a:t>Occurs more often in cells of older individuals.</a:t>
            </a:r>
          </a:p>
          <a:p>
            <a:r>
              <a:rPr lang="en-AU" sz="2400" dirty="0"/>
              <a:t>Chromosomal abnormalities can also be inherited from parents who carry the abnormalities.</a:t>
            </a:r>
          </a:p>
          <a:p>
            <a:r>
              <a:rPr lang="en-AU" sz="2400" dirty="0"/>
              <a:t>Can also occur in mitosis.</a:t>
            </a:r>
          </a:p>
          <a:p>
            <a:endParaRPr lang="en-AU" dirty="0"/>
          </a:p>
        </p:txBody>
      </p:sp>
    </p:spTree>
    <p:extLst>
      <p:ext uri="{BB962C8B-B14F-4D97-AF65-F5344CB8AC3E}">
        <p14:creationId xmlns:p14="http://schemas.microsoft.com/office/powerpoint/2010/main" val="51181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EEA6D-63C4-0E13-61B1-7CC0643C0B5B}"/>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81E51FBC-BAA5-995C-3BE5-786FAB7BA8CA}"/>
              </a:ext>
            </a:extLst>
          </p:cNvPr>
          <p:cNvSpPr>
            <a:spLocks noGrp="1"/>
          </p:cNvSpPr>
          <p:nvPr>
            <p:ph idx="1"/>
          </p:nvPr>
        </p:nvSpPr>
        <p:spPr/>
        <p:txBody>
          <a:bodyPr/>
          <a:lstStyle/>
          <a:p>
            <a:endParaRPr lang="en-AU"/>
          </a:p>
        </p:txBody>
      </p:sp>
      <p:pic>
        <p:nvPicPr>
          <p:cNvPr id="4098" name="Picture 2" descr="Trisomy X - StoryMD">
            <a:extLst>
              <a:ext uri="{FF2B5EF4-FFF2-40B4-BE49-F238E27FC236}">
                <a16:creationId xmlns:a16="http://schemas.microsoft.com/office/drawing/2014/main" id="{DE5D4EF8-EF65-3727-31A7-6F2FDF0008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560" t="8524" r="22662" b="5092"/>
          <a:stretch/>
        </p:blipFill>
        <p:spPr bwMode="auto">
          <a:xfrm>
            <a:off x="322117" y="133670"/>
            <a:ext cx="6556665" cy="59242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FBAAF99-B028-0595-39D0-332E5410FDCC}"/>
              </a:ext>
            </a:extLst>
          </p:cNvPr>
          <p:cNvPicPr>
            <a:picLocks noChangeAspect="1"/>
          </p:cNvPicPr>
          <p:nvPr/>
        </p:nvPicPr>
        <p:blipFill rotWithShape="1">
          <a:blip r:embed="rId3"/>
          <a:srcRect l="37535" t="-3967"/>
          <a:stretch/>
        </p:blipFill>
        <p:spPr>
          <a:xfrm>
            <a:off x="6996264" y="3222310"/>
            <a:ext cx="4774226" cy="2741470"/>
          </a:xfrm>
          <a:prstGeom prst="rect">
            <a:avLst/>
          </a:prstGeom>
        </p:spPr>
      </p:pic>
    </p:spTree>
    <p:extLst>
      <p:ext uri="{BB962C8B-B14F-4D97-AF65-F5344CB8AC3E}">
        <p14:creationId xmlns:p14="http://schemas.microsoft.com/office/powerpoint/2010/main" val="2007258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C8411-F1A9-B456-65DA-9E378A68106E}"/>
              </a:ext>
            </a:extLst>
          </p:cNvPr>
          <p:cNvSpPr>
            <a:spLocks noGrp="1"/>
          </p:cNvSpPr>
          <p:nvPr>
            <p:ph type="title"/>
          </p:nvPr>
        </p:nvSpPr>
        <p:spPr/>
        <p:txBody>
          <a:bodyPr/>
          <a:lstStyle/>
          <a:p>
            <a:endParaRPr lang="en-AU"/>
          </a:p>
        </p:txBody>
      </p:sp>
      <p:pic>
        <p:nvPicPr>
          <p:cNvPr id="4" name="Content Placeholder 3">
            <a:extLst>
              <a:ext uri="{FF2B5EF4-FFF2-40B4-BE49-F238E27FC236}">
                <a16:creationId xmlns:a16="http://schemas.microsoft.com/office/drawing/2014/main" id="{D92F0702-4C96-005B-EE09-2A9471AC28D5}"/>
              </a:ext>
            </a:extLst>
          </p:cNvPr>
          <p:cNvPicPr>
            <a:picLocks noGrp="1" noChangeAspect="1"/>
          </p:cNvPicPr>
          <p:nvPr>
            <p:ph idx="1"/>
          </p:nvPr>
        </p:nvPicPr>
        <p:blipFill>
          <a:blip r:embed="rId2"/>
          <a:stretch>
            <a:fillRect/>
          </a:stretch>
        </p:blipFill>
        <p:spPr>
          <a:xfrm>
            <a:off x="7952374" y="2312530"/>
            <a:ext cx="2738437" cy="3651250"/>
          </a:xfrm>
          <a:prstGeom prst="rect">
            <a:avLst/>
          </a:prstGeom>
        </p:spPr>
      </p:pic>
      <p:pic>
        <p:nvPicPr>
          <p:cNvPr id="5122" name="Picture 2" descr="Turner Syndrome: Causes, Symptoms, Complications And Treatments ...">
            <a:extLst>
              <a:ext uri="{FF2B5EF4-FFF2-40B4-BE49-F238E27FC236}">
                <a16:creationId xmlns:a16="http://schemas.microsoft.com/office/drawing/2014/main" id="{ADB9F2CE-DAC4-ABAE-0D9B-1667FCC74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747" y="442220"/>
            <a:ext cx="6701283" cy="5521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009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FE7D4-575C-EF73-3AFE-1B4FE36D0175}"/>
              </a:ext>
            </a:extLst>
          </p:cNvPr>
          <p:cNvSpPr>
            <a:spLocks noGrp="1"/>
          </p:cNvSpPr>
          <p:nvPr>
            <p:ph type="title"/>
          </p:nvPr>
        </p:nvSpPr>
        <p:spPr/>
        <p:txBody>
          <a:bodyPr/>
          <a:lstStyle/>
          <a:p>
            <a:r>
              <a:rPr lang="en-AU" dirty="0"/>
              <a:t>Random Assortment</a:t>
            </a:r>
          </a:p>
        </p:txBody>
      </p:sp>
      <p:sp>
        <p:nvSpPr>
          <p:cNvPr id="3" name="Content Placeholder 2">
            <a:extLst>
              <a:ext uri="{FF2B5EF4-FFF2-40B4-BE49-F238E27FC236}">
                <a16:creationId xmlns:a16="http://schemas.microsoft.com/office/drawing/2014/main" id="{435B18B4-EDC9-85CB-79FD-D2EA3F4B9314}"/>
              </a:ext>
            </a:extLst>
          </p:cNvPr>
          <p:cNvSpPr>
            <a:spLocks noGrp="1"/>
          </p:cNvSpPr>
          <p:nvPr>
            <p:ph idx="1"/>
          </p:nvPr>
        </p:nvSpPr>
        <p:spPr/>
        <p:txBody>
          <a:bodyPr>
            <a:normAutofit/>
          </a:bodyPr>
          <a:lstStyle/>
          <a:p>
            <a:r>
              <a:rPr lang="en-AU" sz="2400" dirty="0"/>
              <a:t>During Metaphase I, the homologous pairs line up at the equator of the cell.</a:t>
            </a:r>
          </a:p>
          <a:p>
            <a:r>
              <a:rPr lang="en-AU" sz="2400" dirty="0"/>
              <a:t>Which of the pair ends up on which side of the equator is random, resulting in daughter calls that have a unique combination of both parents’ genetic code.</a:t>
            </a:r>
          </a:p>
        </p:txBody>
      </p:sp>
    </p:spTree>
    <p:extLst>
      <p:ext uri="{BB962C8B-B14F-4D97-AF65-F5344CB8AC3E}">
        <p14:creationId xmlns:p14="http://schemas.microsoft.com/office/powerpoint/2010/main" val="264066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33EC7-F748-9D06-944F-C356ED248EDC}"/>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EA57C1B2-DD6B-60C4-A09B-4DB4DF9FEDAE}"/>
              </a:ext>
            </a:extLst>
          </p:cNvPr>
          <p:cNvSpPr>
            <a:spLocks noGrp="1"/>
          </p:cNvSpPr>
          <p:nvPr>
            <p:ph idx="1"/>
          </p:nvPr>
        </p:nvSpPr>
        <p:spPr/>
        <p:txBody>
          <a:bodyPr/>
          <a:lstStyle/>
          <a:p>
            <a:endParaRPr lang="en-AU"/>
          </a:p>
        </p:txBody>
      </p:sp>
      <p:pic>
        <p:nvPicPr>
          <p:cNvPr id="2050" name="Picture 2" descr="Year 12 Biology: Independent assortment">
            <a:extLst>
              <a:ext uri="{FF2B5EF4-FFF2-40B4-BE49-F238E27FC236}">
                <a16:creationId xmlns:a16="http://schemas.microsoft.com/office/drawing/2014/main" id="{3B1571FE-D728-6F15-9D60-44849646D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909" y="290303"/>
            <a:ext cx="9114182" cy="6277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569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398FE-8849-513E-9136-F4FD331C204A}"/>
              </a:ext>
            </a:extLst>
          </p:cNvPr>
          <p:cNvSpPr>
            <a:spLocks noGrp="1"/>
          </p:cNvSpPr>
          <p:nvPr>
            <p:ph type="title"/>
          </p:nvPr>
        </p:nvSpPr>
        <p:spPr/>
        <p:txBody>
          <a:bodyPr/>
          <a:lstStyle/>
          <a:p>
            <a:r>
              <a:rPr lang="en-AU" dirty="0"/>
              <a:t>Random assortment</a:t>
            </a:r>
          </a:p>
        </p:txBody>
      </p:sp>
      <p:sp>
        <p:nvSpPr>
          <p:cNvPr id="3" name="Content Placeholder 2">
            <a:extLst>
              <a:ext uri="{FF2B5EF4-FFF2-40B4-BE49-F238E27FC236}">
                <a16:creationId xmlns:a16="http://schemas.microsoft.com/office/drawing/2014/main" id="{51D4278B-FCB9-CD14-32D6-A06F12344A6E}"/>
              </a:ext>
            </a:extLst>
          </p:cNvPr>
          <p:cNvSpPr>
            <a:spLocks noGrp="1"/>
          </p:cNvSpPr>
          <p:nvPr>
            <p:ph idx="1"/>
          </p:nvPr>
        </p:nvSpPr>
        <p:spPr/>
        <p:txBody>
          <a:bodyPr/>
          <a:lstStyle/>
          <a:p>
            <a:r>
              <a:rPr lang="en-AU" sz="2400" dirty="0"/>
              <a:t>Even before crossing over, with 23 pairs of chromosomes, there are 2</a:t>
            </a:r>
            <a:r>
              <a:rPr lang="en-AU" sz="2400" baseline="30000" dirty="0"/>
              <a:t>23</a:t>
            </a:r>
            <a:r>
              <a:rPr lang="en-AU" sz="2400" dirty="0"/>
              <a:t> possible combinations. </a:t>
            </a:r>
          </a:p>
          <a:p>
            <a:r>
              <a:rPr lang="en-AU" sz="2400" dirty="0"/>
              <a:t>8 388 608</a:t>
            </a:r>
          </a:p>
          <a:p>
            <a:endParaRPr lang="en-AU" dirty="0"/>
          </a:p>
        </p:txBody>
      </p:sp>
    </p:spTree>
    <p:extLst>
      <p:ext uri="{BB962C8B-B14F-4D97-AF65-F5344CB8AC3E}">
        <p14:creationId xmlns:p14="http://schemas.microsoft.com/office/powerpoint/2010/main" val="305234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70" name="Straight Connector 69">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2" name="Rectangle 71">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03448FE1-8614-5E88-7EFC-0CD62FE72DF9}"/>
              </a:ext>
            </a:extLst>
          </p:cNvPr>
          <p:cNvSpPr>
            <a:spLocks noGrp="1"/>
          </p:cNvSpPr>
          <p:nvPr>
            <p:ph type="title" idx="4294967295"/>
          </p:nvPr>
        </p:nvSpPr>
        <p:spPr>
          <a:xfrm>
            <a:off x="992518" y="442913"/>
            <a:ext cx="5271804" cy="1639888"/>
          </a:xfrm>
        </p:spPr>
        <p:txBody>
          <a:bodyPr vert="horz" lIns="109728" tIns="109728" rIns="109728" bIns="91440" rtlCol="0" anchor="b">
            <a:normAutofit/>
          </a:bodyPr>
          <a:lstStyle/>
          <a:p>
            <a:r>
              <a:rPr lang="en-US" dirty="0"/>
              <a:t>Success criteria</a:t>
            </a:r>
          </a:p>
        </p:txBody>
      </p:sp>
      <p:sp>
        <p:nvSpPr>
          <p:cNvPr id="9" name="TextBox 8">
            <a:extLst>
              <a:ext uri="{FF2B5EF4-FFF2-40B4-BE49-F238E27FC236}">
                <a16:creationId xmlns:a16="http://schemas.microsoft.com/office/drawing/2014/main" id="{60531490-C73F-4414-5D99-20D1DE35D00A}"/>
              </a:ext>
            </a:extLst>
          </p:cNvPr>
          <p:cNvSpPr txBox="1"/>
          <p:nvPr/>
        </p:nvSpPr>
        <p:spPr>
          <a:xfrm>
            <a:off x="992519" y="2312988"/>
            <a:ext cx="5271804" cy="3651250"/>
          </a:xfrm>
          <a:prstGeom prst="rect">
            <a:avLst/>
          </a:prstGeom>
        </p:spPr>
        <p:txBody>
          <a:bodyPr vert="horz" lIns="109728" tIns="109728" rIns="109728" bIns="91440" rtlCol="0">
            <a:normAutofit fontScale="85000" lnSpcReduction="10000"/>
          </a:bodyPr>
          <a:lstStyle/>
          <a:p>
            <a:pPr>
              <a:lnSpc>
                <a:spcPct val="140000"/>
              </a:lnSpc>
              <a:spcBef>
                <a:spcPts val="930"/>
              </a:spcBef>
              <a:buFont typeface="Corbel" panose="020B0503020204020204" pitchFamily="34" charset="0"/>
            </a:pPr>
            <a:r>
              <a:rPr lang="en-US" spc="150" dirty="0">
                <a:solidFill>
                  <a:schemeClr val="tx1">
                    <a:lumMod val="75000"/>
                    <a:lumOff val="25000"/>
                  </a:schemeClr>
                </a:solidFill>
              </a:rPr>
              <a:t>Describe how crossing over creates daughter cells that are all different to each other and the parent cell.</a:t>
            </a:r>
          </a:p>
          <a:p>
            <a:pPr>
              <a:lnSpc>
                <a:spcPct val="140000"/>
              </a:lnSpc>
              <a:spcBef>
                <a:spcPts val="930"/>
              </a:spcBef>
              <a:buFont typeface="Corbel" panose="020B0503020204020204" pitchFamily="34" charset="0"/>
            </a:pPr>
            <a:r>
              <a:rPr lang="en-US" spc="150" dirty="0">
                <a:solidFill>
                  <a:schemeClr val="tx1">
                    <a:lumMod val="75000"/>
                    <a:lumOff val="25000"/>
                  </a:schemeClr>
                </a:solidFill>
              </a:rPr>
              <a:t>Describe non-disjunction and give examples of chromosomal abnormalities that it may give rise to.</a:t>
            </a:r>
          </a:p>
          <a:p>
            <a:pPr>
              <a:lnSpc>
                <a:spcPct val="140000"/>
              </a:lnSpc>
              <a:spcBef>
                <a:spcPts val="930"/>
              </a:spcBef>
              <a:buFont typeface="Corbel" panose="020B0503020204020204" pitchFamily="34" charset="0"/>
            </a:pPr>
            <a:r>
              <a:rPr lang="en-US" spc="150" dirty="0">
                <a:solidFill>
                  <a:schemeClr val="tx1">
                    <a:lumMod val="75000"/>
                    <a:lumOff val="25000"/>
                  </a:schemeClr>
                </a:solidFill>
              </a:rPr>
              <a:t>Describe random assortment as a mechanism for genetic diversity in sexual reproduction.</a:t>
            </a:r>
          </a:p>
          <a:p>
            <a:pPr>
              <a:lnSpc>
                <a:spcPct val="140000"/>
              </a:lnSpc>
              <a:spcBef>
                <a:spcPts val="930"/>
              </a:spcBef>
              <a:buFont typeface="Corbel" panose="020B0503020204020204" pitchFamily="34" charset="0"/>
            </a:pPr>
            <a:r>
              <a:rPr lang="en-US" spc="150" dirty="0">
                <a:solidFill>
                  <a:schemeClr val="tx1">
                    <a:lumMod val="75000"/>
                    <a:lumOff val="25000"/>
                  </a:schemeClr>
                </a:solidFill>
              </a:rPr>
              <a:t>Draw diagrams to represent crossing over, non-disjunction and random assortment.</a:t>
            </a:r>
          </a:p>
        </p:txBody>
      </p:sp>
      <p:sp>
        <p:nvSpPr>
          <p:cNvPr id="74" name="Freeform: Shape 73">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8" name="Freeform: Shape 77">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6" name="Picture 65">
            <a:extLst>
              <a:ext uri="{FF2B5EF4-FFF2-40B4-BE49-F238E27FC236}">
                <a16:creationId xmlns:a16="http://schemas.microsoft.com/office/drawing/2014/main" id="{588C7BD9-DC1F-75F0-27C4-7CF21D3413A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9543" r="29543"/>
          <a:stretch/>
        </p:blipFill>
        <p:spPr>
          <a:xfrm>
            <a:off x="7203882"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157316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5" name="Rectangle 24">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E1384C47-0EF5-42DB-FD00-6F2B1F55EABD}"/>
              </a:ext>
            </a:extLst>
          </p:cNvPr>
          <p:cNvSpPr>
            <a:spLocks noGrp="1"/>
          </p:cNvSpPr>
          <p:nvPr>
            <p:ph type="title"/>
          </p:nvPr>
        </p:nvSpPr>
        <p:spPr>
          <a:xfrm>
            <a:off x="6099569" y="517236"/>
            <a:ext cx="5787540" cy="2035320"/>
          </a:xfrm>
        </p:spPr>
        <p:txBody>
          <a:bodyPr vert="horz" lIns="109728" tIns="109728" rIns="109728" bIns="91440" rtlCol="0" anchor="b">
            <a:normAutofit fontScale="90000"/>
          </a:bodyPr>
          <a:lstStyle/>
          <a:p>
            <a:pPr>
              <a:lnSpc>
                <a:spcPct val="120000"/>
              </a:lnSpc>
            </a:pPr>
            <a:r>
              <a:rPr lang="en-US" sz="5400" dirty="0">
                <a:solidFill>
                  <a:schemeClr val="tx1">
                    <a:lumMod val="85000"/>
                    <a:lumOff val="15000"/>
                  </a:schemeClr>
                </a:solidFill>
              </a:rPr>
              <a:t>Learning Intentions</a:t>
            </a:r>
          </a:p>
        </p:txBody>
      </p:sp>
      <p:sp>
        <p:nvSpPr>
          <p:cNvPr id="3" name="Content Placeholder 2">
            <a:extLst>
              <a:ext uri="{FF2B5EF4-FFF2-40B4-BE49-F238E27FC236}">
                <a16:creationId xmlns:a16="http://schemas.microsoft.com/office/drawing/2014/main" id="{18AB5FD7-EC14-BC2A-B413-199BD283506E}"/>
              </a:ext>
            </a:extLst>
          </p:cNvPr>
          <p:cNvSpPr>
            <a:spLocks noGrp="1"/>
          </p:cNvSpPr>
          <p:nvPr>
            <p:ph idx="1"/>
          </p:nvPr>
        </p:nvSpPr>
        <p:spPr>
          <a:xfrm>
            <a:off x="6269315" y="2663393"/>
            <a:ext cx="5787540" cy="3846049"/>
          </a:xfrm>
        </p:spPr>
        <p:txBody>
          <a:bodyPr vert="horz" lIns="109728" tIns="109728" rIns="109728" bIns="91440" rtlCol="0" anchor="t">
            <a:noAutofit/>
          </a:bodyPr>
          <a:lstStyle/>
          <a:p>
            <a:pPr>
              <a:lnSpc>
                <a:spcPct val="120000"/>
              </a:lnSpc>
            </a:pPr>
            <a:r>
              <a:rPr lang="en-AU" sz="3200" dirty="0">
                <a:latin typeface="Calibri" panose="020F0502020204030204" pitchFamily="34" charset="0"/>
                <a:ea typeface="Calibri" panose="020F0502020204030204" pitchFamily="34" charset="0"/>
                <a:cs typeface="Times New Roman" panose="02020603050405020304" pitchFamily="18" charset="0"/>
              </a:rPr>
              <a:t>C</a:t>
            </a:r>
            <a:r>
              <a:rPr lang="en-AU" sz="3200" dirty="0">
                <a:effectLst/>
                <a:latin typeface="Calibri" panose="020F0502020204030204" pitchFamily="34" charset="0"/>
                <a:ea typeface="Calibri" panose="020F0502020204030204" pitchFamily="34" charset="0"/>
                <a:cs typeface="Times New Roman" panose="02020603050405020304" pitchFamily="18" charset="0"/>
              </a:rPr>
              <a:t>rossing over, non-disjunction and random assortment of chromosomes during meiosis will produce gametes with different genetic content</a:t>
            </a:r>
            <a:endParaRPr lang="en-US" sz="4800" dirty="0">
              <a:solidFill>
                <a:schemeClr val="tx1">
                  <a:lumMod val="85000"/>
                  <a:lumOff val="15000"/>
                </a:schemeClr>
              </a:solidFill>
              <a:latin typeface="+mj-lt"/>
            </a:endParaRPr>
          </a:p>
        </p:txBody>
      </p:sp>
      <p:sp>
        <p:nvSpPr>
          <p:cNvPr id="27" name="Freeform: Shape 26">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4"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7" name="Picture 4">
            <a:extLst>
              <a:ext uri="{FF2B5EF4-FFF2-40B4-BE49-F238E27FC236}">
                <a16:creationId xmlns:a16="http://schemas.microsoft.com/office/drawing/2014/main" id="{F7DC4904-F986-1737-C674-2E1D6ABFDA2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9359" r="29359"/>
          <a:stretch/>
        </p:blipFill>
        <p:spPr>
          <a:xfrm>
            <a:off x="30714"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31" name="Freeform: Shape 30">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058050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70" name="Straight Connector 69">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2" name="Rectangle 71">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03448FE1-8614-5E88-7EFC-0CD62FE72DF9}"/>
              </a:ext>
            </a:extLst>
          </p:cNvPr>
          <p:cNvSpPr>
            <a:spLocks noGrp="1"/>
          </p:cNvSpPr>
          <p:nvPr>
            <p:ph type="title" idx="4294967295"/>
          </p:nvPr>
        </p:nvSpPr>
        <p:spPr>
          <a:xfrm>
            <a:off x="992518" y="442913"/>
            <a:ext cx="5271804" cy="1639888"/>
          </a:xfrm>
        </p:spPr>
        <p:txBody>
          <a:bodyPr vert="horz" lIns="109728" tIns="109728" rIns="109728" bIns="91440" rtlCol="0" anchor="b">
            <a:normAutofit/>
          </a:bodyPr>
          <a:lstStyle/>
          <a:p>
            <a:r>
              <a:rPr lang="en-US" dirty="0"/>
              <a:t>Success criteria</a:t>
            </a:r>
          </a:p>
        </p:txBody>
      </p:sp>
      <p:sp>
        <p:nvSpPr>
          <p:cNvPr id="9" name="TextBox 8">
            <a:extLst>
              <a:ext uri="{FF2B5EF4-FFF2-40B4-BE49-F238E27FC236}">
                <a16:creationId xmlns:a16="http://schemas.microsoft.com/office/drawing/2014/main" id="{60531490-C73F-4414-5D99-20D1DE35D00A}"/>
              </a:ext>
            </a:extLst>
          </p:cNvPr>
          <p:cNvSpPr txBox="1"/>
          <p:nvPr/>
        </p:nvSpPr>
        <p:spPr>
          <a:xfrm>
            <a:off x="992519" y="2312988"/>
            <a:ext cx="5271804" cy="3651250"/>
          </a:xfrm>
          <a:prstGeom prst="rect">
            <a:avLst/>
          </a:prstGeom>
        </p:spPr>
        <p:txBody>
          <a:bodyPr vert="horz" lIns="109728" tIns="109728" rIns="109728" bIns="91440" rtlCol="0">
            <a:normAutofit fontScale="85000" lnSpcReduction="10000"/>
          </a:bodyPr>
          <a:lstStyle/>
          <a:p>
            <a:pPr>
              <a:lnSpc>
                <a:spcPct val="140000"/>
              </a:lnSpc>
              <a:spcBef>
                <a:spcPts val="930"/>
              </a:spcBef>
              <a:buFont typeface="Corbel" panose="020B0503020204020204" pitchFamily="34" charset="0"/>
            </a:pPr>
            <a:r>
              <a:rPr lang="en-US" spc="150" dirty="0">
                <a:solidFill>
                  <a:schemeClr val="tx1">
                    <a:lumMod val="75000"/>
                    <a:lumOff val="25000"/>
                  </a:schemeClr>
                </a:solidFill>
              </a:rPr>
              <a:t>Describe how crossing over creates daughter cells that are all different to each other and the parent cell.</a:t>
            </a:r>
          </a:p>
          <a:p>
            <a:pPr>
              <a:lnSpc>
                <a:spcPct val="140000"/>
              </a:lnSpc>
              <a:spcBef>
                <a:spcPts val="930"/>
              </a:spcBef>
              <a:buFont typeface="Corbel" panose="020B0503020204020204" pitchFamily="34" charset="0"/>
            </a:pPr>
            <a:r>
              <a:rPr lang="en-US" spc="150" dirty="0">
                <a:solidFill>
                  <a:schemeClr val="tx1">
                    <a:lumMod val="75000"/>
                    <a:lumOff val="25000"/>
                  </a:schemeClr>
                </a:solidFill>
              </a:rPr>
              <a:t>Describe non-disjunction and give examples of chromosomal abnormalities that it may give rise to.</a:t>
            </a:r>
          </a:p>
          <a:p>
            <a:pPr>
              <a:lnSpc>
                <a:spcPct val="140000"/>
              </a:lnSpc>
              <a:spcBef>
                <a:spcPts val="930"/>
              </a:spcBef>
              <a:buFont typeface="Corbel" panose="020B0503020204020204" pitchFamily="34" charset="0"/>
            </a:pPr>
            <a:r>
              <a:rPr lang="en-US" spc="150" dirty="0">
                <a:solidFill>
                  <a:schemeClr val="tx1">
                    <a:lumMod val="75000"/>
                    <a:lumOff val="25000"/>
                  </a:schemeClr>
                </a:solidFill>
              </a:rPr>
              <a:t>Describe random assortment as a mechanism for genetic diversity in sexual reproduction.</a:t>
            </a:r>
          </a:p>
          <a:p>
            <a:pPr>
              <a:lnSpc>
                <a:spcPct val="140000"/>
              </a:lnSpc>
              <a:spcBef>
                <a:spcPts val="930"/>
              </a:spcBef>
              <a:buFont typeface="Corbel" panose="020B0503020204020204" pitchFamily="34" charset="0"/>
            </a:pPr>
            <a:r>
              <a:rPr lang="en-US" spc="150" dirty="0">
                <a:solidFill>
                  <a:schemeClr val="tx1">
                    <a:lumMod val="75000"/>
                    <a:lumOff val="25000"/>
                  </a:schemeClr>
                </a:solidFill>
              </a:rPr>
              <a:t>Draw diagrams to represent crossing over, non-disjunction and random assortment.</a:t>
            </a:r>
          </a:p>
        </p:txBody>
      </p:sp>
      <p:sp>
        <p:nvSpPr>
          <p:cNvPr id="74" name="Freeform: Shape 73">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8" name="Freeform: Shape 77">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6" name="Picture 65">
            <a:extLst>
              <a:ext uri="{FF2B5EF4-FFF2-40B4-BE49-F238E27FC236}">
                <a16:creationId xmlns:a16="http://schemas.microsoft.com/office/drawing/2014/main" id="{588C7BD9-DC1F-75F0-27C4-7CF21D3413A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9543" r="29543"/>
          <a:stretch/>
        </p:blipFill>
        <p:spPr>
          <a:xfrm>
            <a:off x="7203882"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1156250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A739E14-BF5A-17B8-9931-2C2B00468450}"/>
              </a:ext>
            </a:extLst>
          </p:cNvPr>
          <p:cNvPicPr>
            <a:picLocks noChangeAspect="1"/>
          </p:cNvPicPr>
          <p:nvPr/>
        </p:nvPicPr>
        <p:blipFill>
          <a:blip r:embed="rId2"/>
          <a:srcRect t="11806" b="3925"/>
          <a:stretch/>
        </p:blipFill>
        <p:spPr>
          <a:xfrm>
            <a:off x="-1" y="10"/>
            <a:ext cx="12192000" cy="6857990"/>
          </a:xfrm>
          <a:prstGeom prst="rect">
            <a:avLst/>
          </a:prstGeom>
        </p:spPr>
      </p:pic>
    </p:spTree>
    <p:extLst>
      <p:ext uri="{BB962C8B-B14F-4D97-AF65-F5344CB8AC3E}">
        <p14:creationId xmlns:p14="http://schemas.microsoft.com/office/powerpoint/2010/main" val="1465916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A739E14-BF5A-17B8-9931-2C2B00468450}"/>
              </a:ext>
            </a:extLst>
          </p:cNvPr>
          <p:cNvPicPr>
            <a:picLocks noChangeAspect="1"/>
          </p:cNvPicPr>
          <p:nvPr/>
        </p:nvPicPr>
        <p:blipFill rotWithShape="1">
          <a:blip r:embed="rId2"/>
          <a:srcRect l="68837" t="11806" b="48813"/>
          <a:stretch/>
        </p:blipFill>
        <p:spPr>
          <a:xfrm>
            <a:off x="8392561" y="0"/>
            <a:ext cx="3799439" cy="3204927"/>
          </a:xfrm>
          <a:prstGeom prst="rect">
            <a:avLst/>
          </a:prstGeom>
        </p:spPr>
      </p:pic>
    </p:spTree>
    <p:extLst>
      <p:ext uri="{BB962C8B-B14F-4D97-AF65-F5344CB8AC3E}">
        <p14:creationId xmlns:p14="http://schemas.microsoft.com/office/powerpoint/2010/main" val="47962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A739E14-BF5A-17B8-9931-2C2B00468450}"/>
              </a:ext>
            </a:extLst>
          </p:cNvPr>
          <p:cNvPicPr>
            <a:picLocks noChangeAspect="1"/>
          </p:cNvPicPr>
          <p:nvPr/>
        </p:nvPicPr>
        <p:blipFill rotWithShape="1">
          <a:blip r:embed="rId2"/>
          <a:srcRect l="68837" t="11806" b="48813"/>
          <a:stretch/>
        </p:blipFill>
        <p:spPr>
          <a:xfrm>
            <a:off x="4081534" y="131159"/>
            <a:ext cx="7974666" cy="6726841"/>
          </a:xfrm>
          <a:prstGeom prst="rect">
            <a:avLst/>
          </a:prstGeom>
        </p:spPr>
      </p:pic>
    </p:spTree>
    <p:extLst>
      <p:ext uri="{BB962C8B-B14F-4D97-AF65-F5344CB8AC3E}">
        <p14:creationId xmlns:p14="http://schemas.microsoft.com/office/powerpoint/2010/main" val="2613169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A739E14-BF5A-17B8-9931-2C2B00468450}"/>
              </a:ext>
            </a:extLst>
          </p:cNvPr>
          <p:cNvPicPr>
            <a:picLocks noChangeAspect="1"/>
          </p:cNvPicPr>
          <p:nvPr/>
        </p:nvPicPr>
        <p:blipFill rotWithShape="1">
          <a:blip r:embed="rId2"/>
          <a:srcRect l="68837" t="11806" b="48813"/>
          <a:stretch/>
        </p:blipFill>
        <p:spPr>
          <a:xfrm>
            <a:off x="4034448" y="65579"/>
            <a:ext cx="7974666" cy="6726841"/>
          </a:xfrm>
          <a:prstGeom prst="rect">
            <a:avLst/>
          </a:prstGeom>
        </p:spPr>
      </p:pic>
      <p:pic>
        <p:nvPicPr>
          <p:cNvPr id="3" name="Picture 2">
            <a:extLst>
              <a:ext uri="{FF2B5EF4-FFF2-40B4-BE49-F238E27FC236}">
                <a16:creationId xmlns:a16="http://schemas.microsoft.com/office/drawing/2014/main" id="{9CC00A30-C4AD-A85E-60C1-93AD062C9C72}"/>
              </a:ext>
            </a:extLst>
          </p:cNvPr>
          <p:cNvPicPr>
            <a:picLocks noChangeAspect="1"/>
          </p:cNvPicPr>
          <p:nvPr/>
        </p:nvPicPr>
        <p:blipFill rotWithShape="1">
          <a:blip r:embed="rId3"/>
          <a:srcRect l="16856" t="3300" r="70341" b="53603"/>
          <a:stretch/>
        </p:blipFill>
        <p:spPr>
          <a:xfrm>
            <a:off x="434109" y="387082"/>
            <a:ext cx="3417453" cy="6470918"/>
          </a:xfrm>
          <a:prstGeom prst="rect">
            <a:avLst/>
          </a:prstGeom>
        </p:spPr>
      </p:pic>
    </p:spTree>
    <p:extLst>
      <p:ext uri="{BB962C8B-B14F-4D97-AF65-F5344CB8AC3E}">
        <p14:creationId xmlns:p14="http://schemas.microsoft.com/office/powerpoint/2010/main" val="1288567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52D16-994C-B7C7-BA17-2F7F7543F174}"/>
              </a:ext>
            </a:extLst>
          </p:cNvPr>
          <p:cNvSpPr>
            <a:spLocks noGrp="1"/>
          </p:cNvSpPr>
          <p:nvPr>
            <p:ph type="title"/>
          </p:nvPr>
        </p:nvSpPr>
        <p:spPr/>
        <p:txBody>
          <a:bodyPr/>
          <a:lstStyle/>
          <a:p>
            <a:r>
              <a:rPr lang="en-AU" dirty="0"/>
              <a:t>Crossing over</a:t>
            </a:r>
          </a:p>
        </p:txBody>
      </p:sp>
      <p:sp>
        <p:nvSpPr>
          <p:cNvPr id="3" name="Content Placeholder 2">
            <a:extLst>
              <a:ext uri="{FF2B5EF4-FFF2-40B4-BE49-F238E27FC236}">
                <a16:creationId xmlns:a16="http://schemas.microsoft.com/office/drawing/2014/main" id="{06DD95D6-AD38-7C2F-8B07-C23F5F58653B}"/>
              </a:ext>
            </a:extLst>
          </p:cNvPr>
          <p:cNvSpPr>
            <a:spLocks noGrp="1"/>
          </p:cNvSpPr>
          <p:nvPr>
            <p:ph idx="1"/>
          </p:nvPr>
        </p:nvSpPr>
        <p:spPr/>
        <p:txBody>
          <a:bodyPr>
            <a:normAutofit/>
          </a:bodyPr>
          <a:lstStyle/>
          <a:p>
            <a:r>
              <a:rPr lang="en-AU" sz="2400" dirty="0"/>
              <a:t>During the first prophase of meiosis, homologous chromosomes are paired. Chromatids may cross, break and exchange segments. This recombination results in unique gene combinations.</a:t>
            </a:r>
          </a:p>
        </p:txBody>
      </p:sp>
    </p:spTree>
    <p:extLst>
      <p:ext uri="{BB962C8B-B14F-4D97-AF65-F5344CB8AC3E}">
        <p14:creationId xmlns:p14="http://schemas.microsoft.com/office/powerpoint/2010/main" val="3083941079"/>
      </p:ext>
    </p:extLst>
  </p:cSld>
  <p:clrMapOvr>
    <a:masterClrMapping/>
  </p:clrMapOvr>
</p:sld>
</file>

<file path=ppt/theme/theme1.xml><?xml version="1.0" encoding="utf-8"?>
<a:theme xmlns:a="http://schemas.openxmlformats.org/drawingml/2006/main" name="SketchLines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3190</TotalTime>
  <Words>637</Words>
  <Application>Microsoft Office PowerPoint</Application>
  <PresentationFormat>Widescreen</PresentationFormat>
  <Paragraphs>62</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Meiryo</vt:lpstr>
      <vt:lpstr>Arial</vt:lpstr>
      <vt:lpstr>Arial Narrow</vt:lpstr>
      <vt:lpstr>Calibri</vt:lpstr>
      <vt:lpstr>Corbel</vt:lpstr>
      <vt:lpstr>SketchLinesVTI</vt:lpstr>
      <vt:lpstr>PowerPoint Presentation</vt:lpstr>
      <vt:lpstr>Review</vt:lpstr>
      <vt:lpstr>Learning Intentions</vt:lpstr>
      <vt:lpstr>Success criteria</vt:lpstr>
      <vt:lpstr>PowerPoint Presentation</vt:lpstr>
      <vt:lpstr>PowerPoint Presentation</vt:lpstr>
      <vt:lpstr>PowerPoint Presentation</vt:lpstr>
      <vt:lpstr>PowerPoint Presentation</vt:lpstr>
      <vt:lpstr>Crossing over</vt:lpstr>
      <vt:lpstr>PowerPoint Presentation</vt:lpstr>
      <vt:lpstr>PowerPoint Presentation</vt:lpstr>
      <vt:lpstr>PowerPoint Presentation</vt:lpstr>
      <vt:lpstr>PowerPoint Presentation</vt:lpstr>
      <vt:lpstr>PowerPoint Presentation</vt:lpstr>
      <vt:lpstr>PowerPoint Presentation</vt:lpstr>
      <vt:lpstr>Non-disjunction</vt:lpstr>
      <vt:lpstr>PowerPoint Presentation</vt:lpstr>
      <vt:lpstr>Non-disjunction</vt:lpstr>
      <vt:lpstr>Non-disjunction</vt:lpstr>
      <vt:lpstr>PowerPoint Presentation</vt:lpstr>
      <vt:lpstr>PowerPoint Presentation</vt:lpstr>
      <vt:lpstr>PowerPoint Presentation</vt:lpstr>
      <vt:lpstr>Random Assortment</vt:lpstr>
      <vt:lpstr>PowerPoint Presentation</vt:lpstr>
      <vt:lpstr>Random assortment</vt:lpstr>
      <vt:lpstr>Success criteria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Nervous System</dc:title>
  <dc:creator>Kristy</dc:creator>
  <cp:lastModifiedBy>Kristy Johnson</cp:lastModifiedBy>
  <cp:revision>74</cp:revision>
  <dcterms:created xsi:type="dcterms:W3CDTF">2023-02-01T11:31:06Z</dcterms:created>
  <dcterms:modified xsi:type="dcterms:W3CDTF">2024-07-25T11:28:08Z</dcterms:modified>
</cp:coreProperties>
</file>